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267" r:id="rId12"/>
    <p:sldId id="313" r:id="rId13"/>
    <p:sldId id="311" r:id="rId14"/>
    <p:sldId id="312" r:id="rId15"/>
    <p:sldId id="291" r:id="rId16"/>
    <p:sldId id="303" r:id="rId17"/>
    <p:sldId id="292" r:id="rId18"/>
    <p:sldId id="293" r:id="rId19"/>
    <p:sldId id="314" r:id="rId20"/>
    <p:sldId id="295" r:id="rId21"/>
    <p:sldId id="297" r:id="rId22"/>
    <p:sldId id="298" r:id="rId23"/>
    <p:sldId id="259" r:id="rId24"/>
    <p:sldId id="299" r:id="rId25"/>
    <p:sldId id="261" r:id="rId26"/>
    <p:sldId id="304" r:id="rId27"/>
    <p:sldId id="260" r:id="rId28"/>
    <p:sldId id="307" r:id="rId29"/>
    <p:sldId id="305" r:id="rId30"/>
    <p:sldId id="306" r:id="rId31"/>
    <p:sldId id="308" r:id="rId32"/>
    <p:sldId id="309" r:id="rId33"/>
    <p:sldId id="315" r:id="rId34"/>
    <p:sldId id="310" r:id="rId3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3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7BE"/>
    <a:srgbClr val="209491"/>
    <a:srgbClr val="30D4D8"/>
    <a:srgbClr val="2AC1BC"/>
    <a:srgbClr val="68B0B4"/>
    <a:srgbClr val="75A6A9"/>
    <a:srgbClr val="27CBCF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3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61CA-A419-48CF-96ED-348CC3DC51E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comments" Target="../comments/comment1.xml"/><Relationship Id="rId4" Type="http://schemas.microsoft.com/office/2007/relationships/hdphoto" Target="../media/hdphoto7.wdp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9.wdp"/><Relationship Id="rId7" Type="http://schemas.microsoft.com/office/2007/relationships/hdphoto" Target="../media/hdphoto1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10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jpeg"/><Relationship Id="rId3" Type="http://schemas.openxmlformats.org/officeDocument/2006/relationships/image" Target="../media/image53.png"/><Relationship Id="rId7" Type="http://schemas.openxmlformats.org/officeDocument/2006/relationships/image" Target="../media/image30.png"/><Relationship Id="rId12" Type="http://schemas.microsoft.com/office/2007/relationships/hdphoto" Target="../media/hdphoto12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jpe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6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49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microsoft.com/office/2007/relationships/hdphoto" Target="../media/hdphoto19.wdp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6.wdp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0" Type="http://schemas.microsoft.com/office/2007/relationships/hdphoto" Target="../media/hdphoto18.wdp"/><Relationship Id="rId4" Type="http://schemas.microsoft.com/office/2007/relationships/hdphoto" Target="../media/hdphoto15.wdp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771115" y="2587145"/>
            <a:ext cx="2738118" cy="401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하나</a:t>
            </a:r>
            <a:r>
              <a:rPr lang="en-US" altLang="ko-KR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r>
              <a:rPr lang="en-US" altLang="ko-KR" sz="114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  <a:r>
              <a:rPr lang="ko-KR" altLang="en-US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민족들의 배신</a:t>
            </a:r>
            <a:r>
              <a:rPr lang="en-US" altLang="ko-KR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?!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01.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공감하는 불편함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02.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불편함의 원인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03.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불편함의 진실                 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둘</a:t>
            </a:r>
            <a:r>
              <a:rPr lang="en-US" altLang="ko-KR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       </a:t>
            </a:r>
            <a:r>
              <a:rPr lang="ko-KR" altLang="en-US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배달의 흐름 </a:t>
            </a:r>
            <a:endParaRPr lang="en-US" altLang="ko-KR" sz="114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01.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새로운 슬로건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02.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UI</a:t>
            </a: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03.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알고리즘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셋</a:t>
            </a:r>
            <a:r>
              <a:rPr lang="en-US" altLang="ko-KR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       </a:t>
            </a:r>
            <a:r>
              <a:rPr lang="ko-KR" altLang="en-US" sz="114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14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눈부신 발전 </a:t>
            </a:r>
            <a:endParaRPr lang="en-US" altLang="ko-KR" sz="114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01.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리스크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헷지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02.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기대효과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03.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발전가능성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부록      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참고자료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EF375-AE12-4BBE-AB6B-4F85F5320FB0}"/>
              </a:ext>
            </a:extLst>
          </p:cNvPr>
          <p:cNvSpPr txBox="1"/>
          <p:nvPr/>
        </p:nvSpPr>
        <p:spPr>
          <a:xfrm>
            <a:off x="10059213" y="3062158"/>
            <a:ext cx="632599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21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55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9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148174" y="259309"/>
            <a:ext cx="3199021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민족들의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배신</a:t>
            </a:r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?!</a:t>
            </a:r>
            <a:endParaRPr lang="ko-KR" altLang="en-US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6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D26BA9-35DF-417E-A6D9-47CBB7B7FC1E}"/>
              </a:ext>
            </a:extLst>
          </p:cNvPr>
          <p:cNvGrpSpPr/>
          <p:nvPr/>
        </p:nvGrpSpPr>
        <p:grpSpPr>
          <a:xfrm>
            <a:off x="5380445" y="5217541"/>
            <a:ext cx="3591597" cy="1259459"/>
            <a:chOff x="5355090" y="3505071"/>
            <a:chExt cx="3571875" cy="108601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AC6631-7B5C-4108-8E1A-C6DDCB04C55D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62B2A6F-0CDF-4BC5-8848-1B21B963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8757"/>
            <a:stretch/>
          </p:blipFill>
          <p:spPr>
            <a:xfrm>
              <a:off x="5355090" y="3505071"/>
              <a:ext cx="3571875" cy="108601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6AA5DD-C0C8-498D-B191-BE0C62EC77E7}"/>
              </a:ext>
            </a:extLst>
          </p:cNvPr>
          <p:cNvGrpSpPr/>
          <p:nvPr/>
        </p:nvGrpSpPr>
        <p:grpSpPr>
          <a:xfrm>
            <a:off x="5389053" y="4205554"/>
            <a:ext cx="3591597" cy="1011987"/>
            <a:chOff x="5355090" y="3505070"/>
            <a:chExt cx="3571875" cy="11191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5FAB756-D7C8-402A-BF37-2B0BE3788BF1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A888B8-4B69-4E33-80CF-1A13CFDCA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6467"/>
            <a:stretch/>
          </p:blipFill>
          <p:spPr>
            <a:xfrm>
              <a:off x="5355090" y="3505070"/>
              <a:ext cx="3571875" cy="111917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신조어</a:t>
            </a:r>
            <a:endParaRPr lang="en-US" altLang="ko-KR" sz="17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배민맛을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들어본적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있나요</a:t>
            </a:r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449044" y="1567022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어떤 상황에서 쓰이는 용어일까요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물론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국어사전 혹은 사회 전반적으로 공유된 단어가 아닌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SNS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955447" y="4311660"/>
            <a:ext cx="3284717" cy="32480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4887686" cy="128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r>
              <a:rPr lang="ko-KR" altLang="en-US" sz="7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771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＇</a:t>
            </a:r>
            <a:r>
              <a:rPr lang="ko-KR" altLang="en-US" sz="771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6" r="3064" b="4652"/>
          <a:stretch/>
        </p:blipFill>
        <p:spPr>
          <a:xfrm>
            <a:off x="5558342" y="5311351"/>
            <a:ext cx="3209238" cy="10119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5380445" y="3219327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5976" y="3632669"/>
              <a:ext cx="3507581" cy="730218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54E0DB34-EED8-49DE-B6F0-103ED3521F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39" b="2780"/>
          <a:stretch/>
        </p:blipFill>
        <p:spPr>
          <a:xfrm>
            <a:off x="5571265" y="4353325"/>
            <a:ext cx="3124260" cy="648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D97D2F-25F8-4298-8EEA-E35D8082499D}"/>
              </a:ext>
            </a:extLst>
          </p:cNvPr>
          <p:cNvSpPr txBox="1"/>
          <p:nvPr/>
        </p:nvSpPr>
        <p:spPr>
          <a:xfrm>
            <a:off x="5457357" y="6582872"/>
            <a:ext cx="598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다수의 사용자들이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경험하고 공감 하는게 문제입니다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BEAE0-55AA-4E91-A6EE-E0F90AF82078}"/>
              </a:ext>
            </a:extLst>
          </p:cNvPr>
          <p:cNvSpPr txBox="1"/>
          <p:nvPr/>
        </p:nvSpPr>
        <p:spPr>
          <a:xfrm>
            <a:off x="-1522013" y="2577270"/>
            <a:ext cx="572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신중히 음식을 골라 주문했지만 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자신이 원하던 맛을 느낄 수 없고 허탈감과 후회심을 느끼며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배달음식을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끊어야지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등등의 기분을 포함하는 용어</a:t>
            </a:r>
          </a:p>
        </p:txBody>
      </p:sp>
    </p:spTree>
    <p:extLst>
      <p:ext uri="{BB962C8B-B14F-4D97-AF65-F5344CB8AC3E}">
        <p14:creationId xmlns:p14="http://schemas.microsoft.com/office/powerpoint/2010/main" val="71726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998767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262413" y="2842221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374992" y="2822429"/>
            <a:ext cx="4450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내에서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꾸준하게 점유율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위를 지키고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벌써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2011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년에서 부터 횟수로만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최고를 유지한다는 것은 그 기업이 곧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기준이 된다는 말이기도 합니다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.‘</a:t>
            </a:r>
          </a:p>
          <a:p>
            <a:r>
              <a:rPr lang="en-US" altLang="ko-KR" sz="1200" spc="-13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spc="-13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200" spc="-13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퀵커머스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총성 없는 전쟁속에서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어떤 방식이 정답인지는 아무도 모르지만 처음과 끝에는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항상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배달의 보통명사가 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 선택의 불편함이 유독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크게 대표 되는 건 당연한 게 아닐까요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      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369549" y="6367745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1130548" y="5130753"/>
            <a:ext cx="4434097" cy="1229952"/>
            <a:chOff x="977166" y="4382488"/>
            <a:chExt cx="4434097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722184" y="5292794"/>
              <a:ext cx="16890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977166" y="4382488"/>
              <a:ext cx="3224392" cy="1229952"/>
              <a:chOff x="955921" y="4426947"/>
              <a:chExt cx="322439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43673338"/>
                  </p:ext>
                </p:extLst>
              </p:nvPr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955921" y="4600054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279623" y="486211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8264" y="520622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1503012" y="1907407"/>
            <a:ext cx="47451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3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</a:t>
            </a:r>
            <a:r>
              <a:rPr lang="ko-KR" altLang="en-US" sz="13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불편함이죠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배민에게 더 불평하는 걸까요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11091-09A5-41B4-97F0-4FDA3A04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4" r="7857"/>
          <a:stretch/>
        </p:blipFill>
        <p:spPr>
          <a:xfrm>
            <a:off x="6185116" y="-1"/>
            <a:ext cx="4613174" cy="75596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A62CFE-559F-4C4C-BE4A-A14F40E45E4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426726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D64CA0B-36E4-42ED-A09F-4D697EB81902}"/>
              </a:ext>
            </a:extLst>
          </p:cNvPr>
          <p:cNvSpPr txBox="1"/>
          <p:nvPr/>
        </p:nvSpPr>
        <p:spPr>
          <a:xfrm>
            <a:off x="1856549" y="2960912"/>
            <a:ext cx="427523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3F3824-6082-499B-AE8C-F2E7EBB7C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t="19416" r="33718" b="65774"/>
          <a:stretch/>
        </p:blipFill>
        <p:spPr>
          <a:xfrm>
            <a:off x="1674511" y="1950173"/>
            <a:ext cx="2267399" cy="907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20300B2-7BD4-4E8B-9B24-7FFAEDF7FE7E}"/>
              </a:ext>
            </a:extLst>
          </p:cNvPr>
          <p:cNvSpPr txBox="1"/>
          <p:nvPr/>
        </p:nvSpPr>
        <p:spPr>
          <a:xfrm>
            <a:off x="912306" y="2091925"/>
            <a:ext cx="152440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4C1EDB4-010D-4EB7-B67E-AD589C661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18" y="3835568"/>
            <a:ext cx="2321647" cy="1518561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47DB46-61A7-484F-A686-D9B466EA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92" y="4471941"/>
            <a:ext cx="91394" cy="8377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8187AF-0C0D-414C-9A14-DDAA5921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66" y="4646871"/>
            <a:ext cx="91394" cy="837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C85D3B5-5054-455E-B8BA-B3D1A586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16" y="4984124"/>
            <a:ext cx="91394" cy="8377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A39602-2665-4A7A-846C-EC8E9B38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46" y="4975260"/>
            <a:ext cx="91394" cy="8377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562F367-67E1-4E25-A4D4-50D46650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817" y="5132956"/>
            <a:ext cx="91394" cy="83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D6AA51B-0BEF-472A-AE4A-38094CF7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369" y="5132957"/>
            <a:ext cx="91394" cy="837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CE2092A-FD74-4674-BEC6-C0B461B7B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913" y="4949625"/>
            <a:ext cx="91394" cy="837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83090CF-3A7B-4A8B-BA12-83127F7F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10" y="4966881"/>
            <a:ext cx="91394" cy="83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7034735-6ACE-4F09-97F3-2545AAE9C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68" y="4760677"/>
            <a:ext cx="91394" cy="8377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6A391D-F62F-4035-A3DA-8B1C2E24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450" y="4519675"/>
            <a:ext cx="91394" cy="83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C853E97-CF42-4ECF-A072-9F1F441A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98" y="4638527"/>
            <a:ext cx="91394" cy="8377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BC8777-78F5-4CD8-9EC3-6970C6E98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499" y="4655592"/>
            <a:ext cx="91394" cy="8377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A4B113F-0D80-4D5B-9B87-DFC8AF279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ED698A-F4EF-4502-8911-A2A346A9F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88" y="4865847"/>
            <a:ext cx="91394" cy="8377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84D2E5F-2750-4571-B9F0-9F981E61E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24" y="5041670"/>
            <a:ext cx="91394" cy="8377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4823916-12C8-4419-9592-11B4E286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730" y="5140179"/>
            <a:ext cx="91394" cy="837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5C1C5E1-77C3-41B7-9FE9-26DD3FF3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28" y="4742343"/>
            <a:ext cx="91394" cy="8377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68C8A30-D1DD-4174-9437-22EB17F8A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202BA99-4E8B-4431-B3D5-3F1B9E0B0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066" y="4731007"/>
            <a:ext cx="91394" cy="8377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FB6EB1-1E17-42E8-BD35-C918866F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97925A-3584-4B10-A5E5-3942991D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155" y="4615815"/>
            <a:ext cx="91394" cy="8377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4B84EAE-3C04-44C9-813D-D63B43FA9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3" y="4875312"/>
            <a:ext cx="91394" cy="837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12D3271-3D56-40B2-A4F9-D057AF30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92" y="5059038"/>
            <a:ext cx="91394" cy="8377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92C97BD-60D4-4467-9591-A0E87BCB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099" y="4886607"/>
            <a:ext cx="91394" cy="8377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B6F1F48-1776-4F59-90CB-E7046D29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55E9ED1-E729-42FB-ACF8-6BFCA9036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8" y="5123409"/>
            <a:ext cx="91394" cy="8377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B3A128E-F00A-4D78-8805-5D9B2226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19A6CF5-CDD5-4655-BBD5-75C37775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660" y="4799332"/>
            <a:ext cx="91394" cy="8377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8535A6-9740-4B57-A836-88EFBD8B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190" y="4842275"/>
            <a:ext cx="91394" cy="837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E77CBF9-92E8-43C0-8B51-164D2EBEB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43" y="4480196"/>
            <a:ext cx="133739" cy="15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8A6495-039A-45BE-BF6A-A9EBB6992B20}"/>
              </a:ext>
            </a:extLst>
          </p:cNvPr>
          <p:cNvSpPr txBox="1"/>
          <p:nvPr/>
        </p:nvSpPr>
        <p:spPr>
          <a:xfrm>
            <a:off x="1837837" y="3671137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3981B1-8704-4F6B-8D90-E925856C8485}"/>
              </a:ext>
            </a:extLst>
          </p:cNvPr>
          <p:cNvSpPr txBox="1"/>
          <p:nvPr/>
        </p:nvSpPr>
        <p:spPr>
          <a:xfrm>
            <a:off x="4559560" y="5577272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짜장면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142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374CC3-BEB2-430D-BB21-E7F9AF0FBC53}"/>
              </a:ext>
            </a:extLst>
          </p:cNvPr>
          <p:cNvSpPr txBox="1"/>
          <p:nvPr/>
        </p:nvSpPr>
        <p:spPr>
          <a:xfrm>
            <a:off x="4559559" y="6070810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1,870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2B9055-21CD-41DC-BD8D-C1FDBDA43E3A}"/>
              </a:ext>
            </a:extLst>
          </p:cNvPr>
          <p:cNvCxnSpPr>
            <a:cxnSpLocks/>
          </p:cNvCxnSpPr>
          <p:nvPr/>
        </p:nvCxnSpPr>
        <p:spPr>
          <a:xfrm>
            <a:off x="1894206" y="554623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388FDDA-FB30-4045-B460-D7DEE5E37859}"/>
              </a:ext>
            </a:extLst>
          </p:cNvPr>
          <p:cNvSpPr txBox="1"/>
          <p:nvPr/>
        </p:nvSpPr>
        <p:spPr>
          <a:xfrm>
            <a:off x="4559560" y="5822231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국밥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198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02D9713-1B10-4111-A144-8B20E798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98" y="4653323"/>
            <a:ext cx="82694" cy="7580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4ECBE94-C6BA-4044-8299-2D8407E35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88" y="5609863"/>
            <a:ext cx="174511" cy="159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90128-3D3A-46AF-9544-6F25CCF84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7" y="6058974"/>
            <a:ext cx="209671" cy="209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2E5E15-B601-4588-8CB0-C5D40155B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612" y="4074722"/>
            <a:ext cx="879058" cy="136277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DC31E2-8E01-4C4F-916A-168C4B310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2" y="5825788"/>
            <a:ext cx="250900" cy="22122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73FCAEE-5771-449B-A1BF-19532F5F5228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맛을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802242-3250-431A-8F9C-7C13FB8B1B21}"/>
              </a:ext>
            </a:extLst>
          </p:cNvPr>
          <p:cNvSpPr txBox="1"/>
          <p:nvPr/>
        </p:nvSpPr>
        <p:spPr>
          <a:xfrm>
            <a:off x="1850388" y="3002592"/>
            <a:ext cx="53454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2020</a:t>
            </a:r>
            <a:r>
              <a:rPr lang="ko-KR" altLang="en-US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년 누적 입점 업체 수 </a:t>
            </a:r>
            <a:endParaRPr lang="en-US" altLang="ko-KR" sz="15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140,000</a:t>
            </a:r>
            <a:r>
              <a:rPr lang="ko-KR" altLang="en-US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여 곳  </a:t>
            </a:r>
            <a:endParaRPr lang="en-US" altLang="ko-KR" sz="20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FD7EEB-25B6-4A1E-BBAF-ED87F8087382}"/>
              </a:ext>
            </a:extLst>
          </p:cNvPr>
          <p:cNvSpPr txBox="1"/>
          <p:nvPr/>
        </p:nvSpPr>
        <p:spPr>
          <a:xfrm>
            <a:off x="4820055" y="2033096"/>
            <a:ext cx="4751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 많은 메뉴와 가게들 중 사용자는 많은 고민을 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당장 치킨을 먹으려 해도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1,800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여개의 가게들을 고려해야 하니까요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사용자의 선택지를 늘려줍니다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쉽고 빠르게 먹고 싶어하는 사용자에겐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선택의 장애를 주는 단점으로 작용합니다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민족은 업계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 답게 제일 많은 가게와 메뉴를 보유하고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 이 순간에도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사용자들은 원하는 메뉴를 찾느라 피로 해집니다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765D358-3591-4664-858A-C9CF97963559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24596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FA46C566-6FF8-4D1E-BFF5-3970BB3864E9}"/>
              </a:ext>
            </a:extLst>
          </p:cNvPr>
          <p:cNvSpPr/>
          <p:nvPr/>
        </p:nvSpPr>
        <p:spPr>
          <a:xfrm rot="16200000">
            <a:off x="5143993" y="945197"/>
            <a:ext cx="7559675" cy="5669282"/>
          </a:xfrm>
          <a:prstGeom prst="flowChartManualInput">
            <a:avLst/>
          </a:prstGeom>
          <a:gradFill flip="none" rotWithShape="1">
            <a:gsLst>
              <a:gs pos="0">
                <a:srgbClr val="30D4D8"/>
              </a:gs>
              <a:gs pos="51000">
                <a:srgbClr val="2094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C8DE79-672C-4F93-836F-18B7417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0" b="99340" l="5382" r="95494">
                        <a14:foregroundMark x1="14518" y1="15622" x2="13016" y2="31353"/>
                        <a14:foregroundMark x1="5882" y1="18152" x2="6884" y2="27173"/>
                        <a14:foregroundMark x1="9011" y1="13201" x2="5382" y2="23982"/>
                        <a14:foregroundMark x1="22653" y1="6821" x2="17647" y2="10121"/>
                        <a14:foregroundMark x1="32040" y1="3850" x2="17522" y2="12211"/>
                        <a14:foregroundMark x1="17522" y1="12211" x2="17522" y2="12211"/>
                        <a14:foregroundMark x1="34293" y1="3410" x2="42929" y2="9901"/>
                        <a14:foregroundMark x1="42929" y1="9901" x2="43054" y2="10121"/>
                        <a14:foregroundMark x1="38173" y1="22442" x2="33417" y2="35534"/>
                        <a14:foregroundMark x1="33417" y1="35534" x2="33417" y2="35534"/>
                        <a14:foregroundMark x1="45682" y1="22662" x2="50313" y2="29373"/>
                        <a14:foregroundMark x1="50313" y1="29373" x2="51940" y2="38174"/>
                        <a14:foregroundMark x1="39049" y1="27943" x2="40926" y2="50385"/>
                        <a14:foregroundMark x1="42053" y1="22442" x2="48561" y2="43674"/>
                        <a14:foregroundMark x1="45432" y1="21452" x2="47685" y2="42794"/>
                        <a14:foregroundMark x1="37297" y1="50165" x2="35670" y2="65017"/>
                        <a14:foregroundMark x1="18899" y1="64026" x2="18773" y2="75028"/>
                        <a14:foregroundMark x1="14518" y1="66667" x2="15144" y2="76348"/>
                        <a14:foregroundMark x1="15269" y1="61936" x2="9637" y2="78108"/>
                        <a14:foregroundMark x1="14018" y1="72827" x2="14894" y2="82728"/>
                        <a14:foregroundMark x1="19399" y1="72607" x2="27284" y2="78218"/>
                        <a14:foregroundMark x1="28035" y1="63586" x2="32165" y2="80638"/>
                        <a14:foregroundMark x1="41802" y1="67327" x2="46183" y2="77338"/>
                        <a14:foregroundMark x1="38673" y1="46975" x2="56571" y2="68427"/>
                        <a14:foregroundMark x1="51314" y1="53575" x2="62578" y2="74587"/>
                        <a14:foregroundMark x1="53567" y1="46535" x2="70839" y2="69417"/>
                        <a14:foregroundMark x1="57947" y1="49065" x2="70964" y2="62926"/>
                        <a14:foregroundMark x1="61577" y1="47855" x2="79725" y2="64466"/>
                        <a14:foregroundMark x1="63579" y1="45875" x2="80350" y2="60506"/>
                        <a14:foregroundMark x1="60576" y1="41914" x2="68836" y2="47635"/>
                        <a14:foregroundMark x1="80726" y1="63146" x2="80350" y2="70297"/>
                        <a14:foregroundMark x1="80350" y1="70297" x2="77347" y2="78878"/>
                        <a14:foregroundMark x1="81852" y1="77118" x2="73091" y2="90869"/>
                        <a14:foregroundMark x1="44931" y1="87019" x2="48936" y2="96480"/>
                        <a14:foregroundMark x1="24030" y1="88339" x2="42178" y2="92959"/>
                        <a14:foregroundMark x1="20150" y1="85149" x2="25657" y2="91859"/>
                        <a14:foregroundMark x1="29912" y1="91859" x2="42053" y2="94169"/>
                        <a14:foregroundMark x1="33292" y1="96480" x2="35044" y2="99340"/>
                        <a14:foregroundMark x1="61452" y1="93399" x2="55569" y2="98790"/>
                        <a14:foregroundMark x1="26533" y1="83278" x2="40551" y2="91419"/>
                        <a14:foregroundMark x1="20651" y1="80748" x2="27785" y2="86359"/>
                        <a14:foregroundMark x1="58949" y1="86139" x2="67584" y2="93069"/>
                        <a14:foregroundMark x1="70463" y1="90539" x2="62203" y2="97140"/>
                        <a14:foregroundMark x1="79349" y1="84708" x2="73967" y2="95820"/>
                        <a14:foregroundMark x1="82603" y1="78218" x2="83730" y2="85369"/>
                        <a14:foregroundMark x1="83730" y1="85369" x2="82603" y2="92739"/>
                        <a14:foregroundMark x1="85106" y1="72607" x2="87484" y2="91419"/>
                        <a14:foregroundMark x1="91364" y1="68207" x2="92115" y2="77668"/>
                        <a14:foregroundMark x1="92115" y1="77668" x2="88110" y2="90649"/>
                        <a14:foregroundMark x1="95494" y1="72277" x2="92991" y2="89109"/>
                        <a14:backgroundMark x1="78598" y1="20022" x2="99374" y2="32343"/>
                      </a14:backgroundRemoval>
                    </a14:imgEffect>
                  </a14:imgLayer>
                </a14:imgProps>
              </a:ext>
            </a:extLst>
          </a:blip>
          <a:srcRect b="9519"/>
          <a:stretch/>
        </p:blipFill>
        <p:spPr>
          <a:xfrm flipH="1">
            <a:off x="7029540" y="4352954"/>
            <a:ext cx="3122247" cy="321397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ED581-E913-42B4-B598-68C6619A923C}"/>
              </a:ext>
            </a:extLst>
          </p:cNvPr>
          <p:cNvSpPr txBox="1"/>
          <p:nvPr/>
        </p:nvSpPr>
        <p:spPr>
          <a:xfrm>
            <a:off x="562760" y="69924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억울합니다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11BCD-6804-4393-AA9B-A8EE9F6837DA}"/>
              </a:ext>
            </a:extLst>
          </p:cNvPr>
          <p:cNvSpPr txBox="1"/>
          <p:nvPr/>
        </p:nvSpPr>
        <p:spPr>
          <a:xfrm>
            <a:off x="1246207" y="1922415"/>
            <a:ext cx="3867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배달에서 느끼는 부정적인 인식이 유독 배민에게 대표되는 이유들을 짚고 넘어가니 괜스레 억울한 기분이 드네요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배달의 보통명사가 되고 제일 많은 가게를 입점한 것들은 모두 사용자와 사장님들을 위한 노력의 결과물이고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박수 받아야 할 행동이니까요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그렇지만 사용자가 불편을 느끼고 부정적인 이미지를 공유하고 있다는 것은 사실입니다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부정적인 이미지가 고착되고 타사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차별화된 서비스 등 새로운 변수가 발생한다면 고객 충성도가 떨어지는 결과가 발생 할 수도 있겠죠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그럼 우리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해야 하는 걸까요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8D64F-77D2-49FB-9AAD-3BA78B400CCF}"/>
              </a:ext>
            </a:extLst>
          </p:cNvPr>
          <p:cNvSpPr txBox="1"/>
          <p:nvPr/>
        </p:nvSpPr>
        <p:spPr>
          <a:xfrm>
            <a:off x="7022283" y="1640844"/>
            <a:ext cx="397058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이용자들이 불편함을 </a:t>
            </a:r>
            <a:endParaRPr lang="en-US" altLang="ko-KR" sz="3157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느끼는 건 팩트입니다</a:t>
            </a:r>
            <a:r>
              <a:rPr lang="en-US" altLang="ko-KR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6BCE0F-3F63-40FF-859C-8FD82240E5F3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388004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3D5D80-91E6-45AA-AB1B-3AD92911ADB8}"/>
              </a:ext>
            </a:extLst>
          </p:cNvPr>
          <p:cNvSpPr/>
          <p:nvPr/>
        </p:nvSpPr>
        <p:spPr>
          <a:xfrm rot="708717">
            <a:off x="-48488" y="650517"/>
            <a:ext cx="5517739" cy="382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5345906" y="-6399579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A5AB1-417E-4AD6-9B78-FF74CBBD9320}"/>
              </a:ext>
            </a:extLst>
          </p:cNvPr>
          <p:cNvSpPr txBox="1"/>
          <p:nvPr/>
        </p:nvSpPr>
        <p:spPr>
          <a:xfrm>
            <a:off x="1799771" y="-1054086"/>
            <a:ext cx="545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배민은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185A2-C564-4E04-9791-F355163C3ED2}"/>
              </a:ext>
            </a:extLst>
          </p:cNvPr>
          <p:cNvSpPr txBox="1"/>
          <p:nvPr/>
        </p:nvSpPr>
        <p:spPr>
          <a:xfrm>
            <a:off x="-2355611" y="-2851723"/>
            <a:ext cx="5827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별점순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주문이 </a:t>
            </a:r>
            <a:r>
              <a:rPr lang="ko-KR" altLang="en-US" dirty="0" err="1"/>
              <a:t>많은순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찜이 많은 순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6FD77-C76C-4A20-B032-5941EDC868FE}"/>
              </a:ext>
            </a:extLst>
          </p:cNvPr>
          <p:cNvSpPr txBox="1"/>
          <p:nvPr/>
        </p:nvSpPr>
        <p:spPr>
          <a:xfrm>
            <a:off x="6233402" y="1496230"/>
            <a:ext cx="5450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너도나도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보여주기 경쟁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0E863-9C71-49ED-AD36-61FDDA3B65A0}"/>
              </a:ext>
            </a:extLst>
          </p:cNvPr>
          <p:cNvSpPr txBox="1"/>
          <p:nvPr/>
        </p:nvSpPr>
        <p:spPr>
          <a:xfrm>
            <a:off x="-4357308" y="3109219"/>
            <a:ext cx="3912569" cy="596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96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84C8-74EE-4FD4-85B8-04CB71A3251D}"/>
              </a:ext>
            </a:extLst>
          </p:cNvPr>
          <p:cNvSpPr txBox="1"/>
          <p:nvPr/>
        </p:nvSpPr>
        <p:spPr>
          <a:xfrm>
            <a:off x="-3818668" y="2335459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88987-7AEA-4F67-A516-B9C94E05A394}"/>
              </a:ext>
            </a:extLst>
          </p:cNvPr>
          <p:cNvSpPr txBox="1"/>
          <p:nvPr/>
        </p:nvSpPr>
        <p:spPr>
          <a:xfrm>
            <a:off x="6233402" y="1923764"/>
            <a:ext cx="391256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많은 가게를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주려는 경쟁 속에서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사용자들이 불편함을 느끼고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396E2A-48F3-4871-8914-5708473FB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7" b="11151"/>
          <a:stretch/>
        </p:blipFill>
        <p:spPr>
          <a:xfrm>
            <a:off x="7997841" y="4381773"/>
            <a:ext cx="757003" cy="9974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CBE274-9DA0-4559-BA01-510254A93C57}"/>
              </a:ext>
            </a:extLst>
          </p:cNvPr>
          <p:cNvSpPr txBox="1"/>
          <p:nvPr/>
        </p:nvSpPr>
        <p:spPr>
          <a:xfrm>
            <a:off x="6191075" y="2370555"/>
            <a:ext cx="2701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B69F4E-2566-4592-A229-0D6B2C8E4CCE}"/>
              </a:ext>
            </a:extLst>
          </p:cNvPr>
          <p:cNvSpPr txBox="1"/>
          <p:nvPr/>
        </p:nvSpPr>
        <p:spPr>
          <a:xfrm>
            <a:off x="6343475" y="2522955"/>
            <a:ext cx="2701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5A0B8-7985-4CE6-A5E0-5546C8B24833}"/>
              </a:ext>
            </a:extLst>
          </p:cNvPr>
          <p:cNvSpPr txBox="1"/>
          <p:nvPr/>
        </p:nvSpPr>
        <p:spPr>
          <a:xfrm>
            <a:off x="1214383" y="1752522"/>
            <a:ext cx="391256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시간은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가지로 흐릅니다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주문 결제를 하는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 err="1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배민페이</a:t>
            </a:r>
            <a:endParaRPr lang="en-US" altLang="ko-KR" sz="12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음식이 도착하는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배민</a:t>
            </a:r>
            <a:r>
              <a:rPr lang="en-US" altLang="ko-KR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en-US" altLang="ko-KR" sz="12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주문한 음식을 맛있게 먹는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리뷰작성</a:t>
            </a:r>
            <a:endParaRPr lang="en-US" altLang="ko-KR" sz="11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 먹은 음식을 치우는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 </a:t>
            </a:r>
            <a:r>
              <a:rPr lang="ko-KR" altLang="en-US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일회용품 덜 쓰기 </a:t>
            </a:r>
            <a:endParaRPr lang="en-US" altLang="ko-KR" sz="12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지금까지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이러한 시간들을 행복함으로 채우기 위해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노력들을 해왔습니다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제일 중요한 한 가지가 빠졌습니다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가장 시간이 오래 걸리면서도 꼭 겪어야만 하는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것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b="1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나에게 맞는 음식점을 선택하고 메뉴를 고르는 시간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송파구에 일 잘하기로 소문난 우아한형제들이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왜 이부분을 고려하지 않았을까요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pic>
        <p:nvPicPr>
          <p:cNvPr id="1026" name="Picture 2" descr="이용가이드">
            <a:extLst>
              <a:ext uri="{FF2B5EF4-FFF2-40B4-BE49-F238E27FC236}">
                <a16:creationId xmlns:a16="http://schemas.microsoft.com/office/drawing/2014/main" id="{CE1EB61F-DBB2-4737-B5F5-8F6B355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6161" y="-1523376"/>
            <a:ext cx="2079432" cy="1307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16DD67-3E18-477E-BB6D-39071E18C2D6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 시간은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다양하게 흐른다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D30398-72C6-4073-B37E-8AC11B427517}"/>
              </a:ext>
            </a:extLst>
          </p:cNvPr>
          <p:cNvSpPr txBox="1"/>
          <p:nvPr/>
        </p:nvSpPr>
        <p:spPr>
          <a:xfrm>
            <a:off x="375025" y="107728"/>
            <a:ext cx="772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우아한형제들은 배달음식을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사랑하는 사람과 나누는 행복한 시간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이라고 정의 내립니다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8" name="Picture 4" descr="대한민국 1등 배달앱, 배달의민족">
            <a:extLst>
              <a:ext uri="{FF2B5EF4-FFF2-40B4-BE49-F238E27FC236}">
                <a16:creationId xmlns:a16="http://schemas.microsoft.com/office/drawing/2014/main" id="{C88545C4-48AE-46A8-A031-3B40003E7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56" y="4006279"/>
            <a:ext cx="786391" cy="81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AA74BC-4C0D-40AA-BBA2-A970ECE9B422}"/>
              </a:ext>
            </a:extLst>
          </p:cNvPr>
          <p:cNvGrpSpPr/>
          <p:nvPr/>
        </p:nvGrpSpPr>
        <p:grpSpPr>
          <a:xfrm>
            <a:off x="2303943" y="4035134"/>
            <a:ext cx="664372" cy="810868"/>
            <a:chOff x="6964322" y="2120896"/>
            <a:chExt cx="1801109" cy="2587919"/>
          </a:xfrm>
        </p:grpSpPr>
        <p:pic>
          <p:nvPicPr>
            <p:cNvPr id="33" name="Picture 2" descr="배달의민족 | 순천 여수 광양 협력사">
              <a:extLst>
                <a:ext uri="{FF2B5EF4-FFF2-40B4-BE49-F238E27FC236}">
                  <a16:creationId xmlns:a16="http://schemas.microsoft.com/office/drawing/2014/main" id="{586C0DF3-BACD-4292-8AE0-29924B3AB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95012" y="2769463"/>
              <a:ext cx="1670419" cy="193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897B0C-2251-4B79-9CB3-405E9785057D}"/>
                </a:ext>
              </a:extLst>
            </p:cNvPr>
            <p:cNvSpPr txBox="1"/>
            <p:nvPr/>
          </p:nvSpPr>
          <p:spPr>
            <a:xfrm>
              <a:off x="6964322" y="2120896"/>
              <a:ext cx="282466" cy="255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36" dirty="0">
                  <a:ln w="1270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latin typeface="Berlin Sans FB Demi" panose="020E0802020502020306" pitchFamily="34" charset="0"/>
                  <a:ea typeface="배달의민족 연성" panose="020B0600000101010101" pitchFamily="50" charset="-127"/>
                </a:rPr>
                <a:t>1</a:t>
              </a:r>
              <a:endParaRPr lang="ko-KR" altLang="en-US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1030" name="Picture 6" descr="배달의민족, &amp;#39;일회용품 줄이기&amp;#39; UN 친환경 최우수사례 인증 - 아주경제">
            <a:extLst>
              <a:ext uri="{FF2B5EF4-FFF2-40B4-BE49-F238E27FC236}">
                <a16:creationId xmlns:a16="http://schemas.microsoft.com/office/drawing/2014/main" id="{CBF42229-9806-4FB7-8CB7-6D9180E2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472" y="4207913"/>
            <a:ext cx="630242" cy="61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B4E51916-A50C-40BE-A172-E3B5277D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87" y="4058796"/>
            <a:ext cx="680533" cy="1018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20C3376-D0B9-4B32-8DD0-650D8AD6A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2252" y="4102340"/>
            <a:ext cx="888688" cy="76814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E51F26-1424-4238-BE33-BBFE442BE53A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358349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051537" y="3534816"/>
            <a:ext cx="8588739" cy="3252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12" y="10361901"/>
            <a:ext cx="9221688" cy="11624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5027" y="8040568"/>
            <a:ext cx="9221688" cy="38159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음식’을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제공해야하는거야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더 이상 지도상의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찍혀있는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이제는 사용자가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좋아할만한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음식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관건인거야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6949678" y="3687557"/>
            <a:ext cx="2832058" cy="24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7321984" y="3566523"/>
            <a:ext cx="6014145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6440544" y="3732105"/>
            <a:ext cx="712788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7567003" y="5834104"/>
            <a:ext cx="1088273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182247" y="3515725"/>
            <a:ext cx="10256850" cy="190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15" y="4524762"/>
            <a:ext cx="371783" cy="37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4D24B4-A2AA-44B5-86C9-7EF54BA2597D}"/>
              </a:ext>
            </a:extLst>
          </p:cNvPr>
          <p:cNvSpPr txBox="1"/>
          <p:nvPr/>
        </p:nvSpPr>
        <p:spPr>
          <a:xfrm>
            <a:off x="1635166" y="1713072"/>
            <a:ext cx="4949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사용자에게 가이드를 제공해야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좋은음식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선택할 수 있게 말이죠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이상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찍혀 있는 가게 수가 경쟁력이 될 수 없어요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플랫폼의 보여주기 경쟁속에서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방향을 바꿔야 할 때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42567-D7DD-45D4-9505-B0B91386D155}"/>
              </a:ext>
            </a:extLst>
          </p:cNvPr>
          <p:cNvSpPr txBox="1"/>
          <p:nvPr/>
        </p:nvSpPr>
        <p:spPr>
          <a:xfrm>
            <a:off x="1250537" y="7717817"/>
            <a:ext cx="6988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7EF1D-F214-4A52-8478-78E1399C8073}"/>
              </a:ext>
            </a:extLst>
          </p:cNvPr>
          <p:cNvSpPr txBox="1"/>
          <p:nvPr/>
        </p:nvSpPr>
        <p:spPr>
          <a:xfrm>
            <a:off x="897169" y="87066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67D91-5D7F-435A-AEB6-D6900DD729D9}"/>
              </a:ext>
            </a:extLst>
          </p:cNvPr>
          <p:cNvSpPr txBox="1"/>
          <p:nvPr/>
        </p:nvSpPr>
        <p:spPr>
          <a:xfrm>
            <a:off x="8841798" y="7109660"/>
            <a:ext cx="6988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05D94-D5F5-4E8B-8EBA-29382BCEBD4D}"/>
              </a:ext>
            </a:extLst>
          </p:cNvPr>
          <p:cNvSpPr txBox="1"/>
          <p:nvPr/>
        </p:nvSpPr>
        <p:spPr>
          <a:xfrm>
            <a:off x="8461259" y="3009505"/>
            <a:ext cx="6988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사용자가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좋아할만한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endParaRPr lang="en-US" altLang="ko-KR" sz="12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            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만족할만한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r>
              <a:rPr lang="en-US" altLang="ko-KR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9BA616-979F-44A9-8E32-ACD29D5EEBF3}"/>
              </a:ext>
            </a:extLst>
          </p:cNvPr>
          <p:cNvSpPr txBox="1"/>
          <p:nvPr/>
        </p:nvSpPr>
        <p:spPr>
          <a:xfrm>
            <a:off x="7603273" y="8078703"/>
            <a:ext cx="7947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D0E8E2-DCF0-4316-82D2-C24971714C2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378030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A95F13-7F12-4025-9DA0-317283B706EA}"/>
              </a:ext>
            </a:extLst>
          </p:cNvPr>
          <p:cNvSpPr/>
          <p:nvPr/>
        </p:nvSpPr>
        <p:spPr>
          <a:xfrm>
            <a:off x="-1" y="1"/>
            <a:ext cx="10691813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7217" y="-223387"/>
            <a:ext cx="4264610" cy="4080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1" y="1074850"/>
            <a:ext cx="4899478" cy="3184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B5797-5D5B-4896-9525-2560E7FD87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8372" r="95108"/>
          <a:stretch/>
        </p:blipFill>
        <p:spPr>
          <a:xfrm>
            <a:off x="12493490" y="788287"/>
            <a:ext cx="876628" cy="5123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7937493" y="389937"/>
            <a:ext cx="258387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흐름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468398-BF1E-4F54-926C-46B6613E9A5F}"/>
              </a:ext>
            </a:extLst>
          </p:cNvPr>
          <p:cNvSpPr/>
          <p:nvPr/>
        </p:nvSpPr>
        <p:spPr>
          <a:xfrm>
            <a:off x="12291140" y="3298172"/>
            <a:ext cx="555569" cy="3291314"/>
          </a:xfrm>
          <a:prstGeom prst="rect">
            <a:avLst/>
          </a:prstGeom>
          <a:solidFill>
            <a:srgbClr val="75A6A9"/>
          </a:solidFill>
          <a:ln>
            <a:solidFill>
              <a:srgbClr val="75A6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A2E275-4CE7-44B0-AB27-11F692A5567E}"/>
              </a:ext>
            </a:extLst>
          </p:cNvPr>
          <p:cNvGrpSpPr/>
          <p:nvPr/>
        </p:nvGrpSpPr>
        <p:grpSpPr>
          <a:xfrm>
            <a:off x="4575841" y="1722408"/>
            <a:ext cx="7201049" cy="6014145"/>
            <a:chOff x="4278591" y="957872"/>
            <a:chExt cx="7201049" cy="6014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03E5BF-ED49-49D4-9AD5-1610BDEA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1" b="97633" l="9945" r="100000">
                          <a14:foregroundMark x1="31050" y1="76095" x2="39337" y2="73491"/>
                          <a14:foregroundMark x1="30276" y1="80947" x2="40442" y2="87101"/>
                          <a14:foregroundMark x1="36022" y1="91124" x2="51823" y2="86509"/>
                          <a14:foregroundMark x1="46409" y1="79053" x2="55912" y2="86509"/>
                          <a14:foregroundMark x1="57680" y1="91006" x2="68287" y2="91361"/>
                          <a14:foregroundMark x1="62873" y1="86036" x2="73370" y2="94675"/>
                          <a14:foregroundMark x1="65746" y1="82012" x2="75249" y2="96450"/>
                          <a14:foregroundMark x1="61105" y1="56805" x2="70166" y2="64497"/>
                          <a14:foregroundMark x1="75801" y1="50178" x2="76022" y2="59763"/>
                          <a14:foregroundMark x1="75912" y1="48402" x2="78895" y2="50414"/>
                          <a14:foregroundMark x1="77017" y1="47692" x2="78674" y2="51124"/>
                          <a14:foregroundMark x1="78011" y1="56923" x2="83646" y2="55266"/>
                          <a14:foregroundMark x1="86409" y1="54556" x2="93039" y2="61302"/>
                          <a14:foregroundMark x1="80773" y1="60592" x2="86077" y2="67337"/>
                          <a14:foregroundMark x1="88398" y1="65917" x2="91381" y2="71598"/>
                          <a14:foregroundMark x1="80331" y1="72426" x2="85746" y2="82722"/>
                          <a14:foregroundMark x1="93149" y1="74556" x2="91050" y2="78935"/>
                          <a14:foregroundMark x1="34033" y1="80828" x2="38122" y2="83195"/>
                          <a14:foregroundMark x1="44751" y1="67692" x2="43425" y2="74911"/>
                          <a14:foregroundMark x1="93260" y1="75858" x2="93702" y2="78817"/>
                          <a14:foregroundMark x1="29171" y1="81538" x2="29171" y2="81538"/>
                          <a14:foregroundMark x1="30829" y1="85207" x2="30829" y2="85207"/>
                          <a14:foregroundMark x1="32486" y1="86627" x2="32486" y2="86627"/>
                          <a14:foregroundMark x1="29282" y1="85089" x2="29282" y2="85089"/>
                          <a14:foregroundMark x1="30166" y1="79172" x2="30166" y2="79172"/>
                          <a14:foregroundMark x1="33260" y1="78343" x2="33260" y2="78343"/>
                          <a14:foregroundMark x1="35470" y1="79290" x2="35470" y2="79290"/>
                          <a14:foregroundMark x1="37680" y1="81893" x2="31823" y2="79290"/>
                          <a14:foregroundMark x1="32155" y1="78225" x2="32155" y2="78225"/>
                          <a14:foregroundMark x1="33260" y1="78225" x2="33260" y2="78225"/>
                          <a14:foregroundMark x1="35138" y1="78343" x2="35138" y2="78343"/>
                          <a14:foregroundMark x1="35801" y1="79290" x2="35801" y2="79290"/>
                          <a14:foregroundMark x1="36575" y1="80118" x2="36575" y2="80118"/>
                          <a14:foregroundMark x1="36685" y1="81302" x2="36685" y2="81302"/>
                          <a14:foregroundMark x1="35470" y1="78462" x2="35470" y2="78462"/>
                          <a14:foregroundMark x1="36906" y1="80355" x2="36906" y2="80355"/>
                          <a14:foregroundMark x1="36906" y1="82130" x2="36906" y2="82130"/>
                          <a14:backgroundMark x1="75359" y1="83669" x2="94033" y2="84970"/>
                          <a14:backgroundMark x1="23757" y1="94793" x2="25856" y2="85680"/>
                          <a14:backgroundMark x1="25746" y1="83787" x2="26298" y2="76331"/>
                          <a14:backgroundMark x1="79006" y1="51834" x2="80442" y2="47574"/>
                          <a14:backgroundMark x1="99006" y1="78107" x2="99448" y2="73136"/>
                          <a14:backgroundMark x1="15801" y1="30888" x2="54696" y2="37988"/>
                          <a14:backgroundMark x1="20331" y1="48757" x2="41768" y2="50888"/>
                          <a14:backgroundMark x1="28508" y1="61538" x2="50387" y2="57396"/>
                          <a14:backgroundMark x1="32486" y1="77396" x2="37017" y2="77278"/>
                          <a14:backgroundMark x1="38343" y1="75266" x2="40331" y2="79527"/>
                          <a14:backgroundMark x1="40110" y1="81775" x2="39558" y2="80473"/>
                          <a14:backgroundMark x1="98011" y1="83314" x2="98564" y2="81657"/>
                          <a14:backgroundMark x1="98122" y1="78698" x2="99006" y2="80118"/>
                          <a14:backgroundMark x1="97680" y1="77988" x2="98453" y2="79408"/>
                          <a14:backgroundMark x1="97569" y1="77515" x2="98122" y2="78580"/>
                          <a14:backgroundMark x1="97459" y1="81420" x2="97348" y2="82012"/>
                          <a14:backgroundMark x1="72486" y1="55266" x2="76575" y2="61302"/>
                          <a14:backgroundMark x1="74807" y1="53018" x2="82431" y2="59172"/>
                          <a14:backgroundMark x1="75580" y1="49467" x2="85525" y2="62367"/>
                          <a14:backgroundMark x1="74365" y1="49349" x2="78674" y2="54556"/>
                          <a14:backgroundMark x1="76796" y1="49231" x2="80663" y2="52663"/>
                          <a14:backgroundMark x1="75801" y1="48284" x2="79558" y2="52308"/>
                          <a14:backgroundMark x1="76022" y1="48166" x2="78895" y2="51716"/>
                          <a14:backgroundMark x1="89613" y1="52071" x2="97238" y2="60710"/>
                          <a14:backgroundMark x1="85525" y1="56686" x2="94807" y2="70178"/>
                          <a14:backgroundMark x1="77790" y1="49231" x2="84199" y2="55030"/>
                          <a14:backgroundMark x1="89061" y1="54320" x2="94365" y2="66391"/>
                          <a14:backgroundMark x1="87072" y1="55266" x2="94917" y2="73136"/>
                          <a14:backgroundMark x1="88177" y1="55503" x2="91050" y2="61893"/>
                          <a14:backgroundMark x1="87845" y1="54083" x2="91492" y2="61538"/>
                          <a14:backgroundMark x1="76243" y1="48521" x2="78453" y2="50651"/>
                          <a14:backgroundMark x1="75912" y1="47811" x2="79116" y2="50178"/>
                          <a14:backgroundMark x1="77901" y1="47574" x2="79448" y2="49467"/>
                          <a14:backgroundMark x1="77901" y1="47929" x2="79669" y2="50769"/>
                          <a14:backgroundMark x1="77238" y1="46627" x2="81989" y2="52189"/>
                          <a14:backgroundMark x1="91713" y1="56805" x2="95359" y2="62485"/>
                          <a14:backgroundMark x1="93481" y1="60355" x2="93481" y2="63669"/>
                          <a14:backgroundMark x1="75359" y1="64970" x2="81547" y2="74556"/>
                          <a14:backgroundMark x1="77238" y1="82840" x2="90387" y2="74911"/>
                          <a14:backgroundMark x1="90829" y1="78225" x2="90608" y2="55266"/>
                          <a14:backgroundMark x1="94696" y1="80592" x2="83094" y2="59053"/>
                          <a14:backgroundMark x1="84309" y1="84260" x2="81215" y2="65207"/>
                          <a14:backgroundMark x1="80221" y1="74675" x2="86409" y2="83669"/>
                          <a14:backgroundMark x1="85193" y1="81420" x2="81326" y2="72544"/>
                          <a14:backgroundMark x1="81547" y1="74556" x2="85967" y2="82249"/>
                          <a14:backgroundMark x1="81547" y1="75503" x2="82983" y2="78343"/>
                          <a14:backgroundMark x1="80552" y1="77396" x2="92818" y2="75266"/>
                          <a14:backgroundMark x1="92597" y1="77278" x2="93923" y2="73254"/>
                          <a14:backgroundMark x1="92707" y1="77751" x2="95249" y2="74083"/>
                          <a14:backgroundMark x1="92044" y1="79053" x2="95028" y2="67929"/>
                          <a14:backgroundMark x1="92044" y1="71361" x2="93702" y2="65799"/>
                          <a14:backgroundMark x1="89392" y1="70178" x2="90939" y2="64734"/>
                          <a14:backgroundMark x1="82983" y1="70888" x2="89834" y2="63787"/>
                          <a14:backgroundMark x1="81436" y1="67337" x2="87403" y2="61065"/>
                          <a14:backgroundMark x1="82320" y1="67337" x2="86740" y2="61065"/>
                          <a14:backgroundMark x1="83204" y1="64142" x2="89834" y2="58698"/>
                          <a14:backgroundMark x1="81215" y1="66982" x2="86961" y2="61657"/>
                          <a14:backgroundMark x1="79558" y1="65207" x2="87845" y2="59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8455" y="957872"/>
              <a:ext cx="6441185" cy="6014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88727-7F71-442A-960B-58D2939D6F93}"/>
                </a:ext>
              </a:extLst>
            </p:cNvPr>
            <p:cNvSpPr txBox="1"/>
            <p:nvPr/>
          </p:nvSpPr>
          <p:spPr>
            <a:xfrm rot="1189558">
              <a:off x="4278591" y="4948819"/>
              <a:ext cx="2855995" cy="57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57" dirty="0" err="1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바꿔버릴거다</a:t>
              </a:r>
              <a:r>
                <a:rPr lang="ko-KR" altLang="en-US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냥 </a:t>
              </a:r>
              <a:r>
                <a:rPr lang="en-US" altLang="ko-KR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  <a:endParaRPr lang="ko-KR" altLang="en-US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A25E18-34D4-4C1F-B666-3AAB750F9CD4}"/>
              </a:ext>
            </a:extLst>
          </p:cNvPr>
          <p:cNvSpPr/>
          <p:nvPr/>
        </p:nvSpPr>
        <p:spPr>
          <a:xfrm>
            <a:off x="13060263" y="3298172"/>
            <a:ext cx="552881" cy="314037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41348">
            <a:off x="7290336" y="6491005"/>
            <a:ext cx="560507" cy="476539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20C939-AB16-404E-BFAC-36EE941959A8}"/>
              </a:ext>
            </a:extLst>
          </p:cNvPr>
          <p:cNvSpPr/>
          <p:nvPr/>
        </p:nvSpPr>
        <p:spPr>
          <a:xfrm>
            <a:off x="570206" y="-16038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BF8E36-8780-4A19-9336-2673B9030272}"/>
              </a:ext>
            </a:extLst>
          </p:cNvPr>
          <p:cNvSpPr/>
          <p:nvPr/>
        </p:nvSpPr>
        <p:spPr>
          <a:xfrm>
            <a:off x="722606" y="-14514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32C2E-49B6-48C1-A86D-0B6D2C8FF845}"/>
              </a:ext>
            </a:extLst>
          </p:cNvPr>
          <p:cNvSpPr/>
          <p:nvPr/>
        </p:nvSpPr>
        <p:spPr>
          <a:xfrm>
            <a:off x="875006" y="-12990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2802D0-34A3-4EFB-B553-0D6502F8F4A7}"/>
              </a:ext>
            </a:extLst>
          </p:cNvPr>
          <p:cNvSpPr/>
          <p:nvPr/>
        </p:nvSpPr>
        <p:spPr>
          <a:xfrm>
            <a:off x="1027406" y="-11466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7296C1-D6CA-422F-A6D9-A868E66EFC47}"/>
              </a:ext>
            </a:extLst>
          </p:cNvPr>
          <p:cNvSpPr/>
          <p:nvPr/>
        </p:nvSpPr>
        <p:spPr>
          <a:xfrm>
            <a:off x="1179806" y="-9942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DFD7B-04B0-4DB5-B5BE-2CD64F51CB2F}"/>
              </a:ext>
            </a:extLst>
          </p:cNvPr>
          <p:cNvSpPr/>
          <p:nvPr/>
        </p:nvSpPr>
        <p:spPr>
          <a:xfrm rot="5400000">
            <a:off x="9163145" y="4133951"/>
            <a:ext cx="3362568" cy="1403368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C1F9B5-49E2-4FBA-A234-F97ADCE33158}"/>
              </a:ext>
            </a:extLst>
          </p:cNvPr>
          <p:cNvSpPr/>
          <p:nvPr/>
        </p:nvSpPr>
        <p:spPr>
          <a:xfrm rot="20215821">
            <a:off x="7452727" y="6212268"/>
            <a:ext cx="455271" cy="52446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E4F5F7C-B98E-4FA4-93CE-CA8102FE06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3254" b="12171"/>
          <a:stretch/>
        </p:blipFill>
        <p:spPr>
          <a:xfrm rot="13299914">
            <a:off x="7293124" y="5650916"/>
            <a:ext cx="615410" cy="2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7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700601" y="1256299"/>
            <a:ext cx="5035801" cy="5047072"/>
          </a:xfrm>
          <a:custGeom>
            <a:avLst/>
            <a:gdLst>
              <a:gd name="connsiteX0" fmla="*/ 0 w 5035801"/>
              <a:gd name="connsiteY0" fmla="*/ 1009414 h 5047072"/>
              <a:gd name="connsiteX1" fmla="*/ 458817 w 5035801"/>
              <a:gd name="connsiteY1" fmla="*/ 917445 h 5047072"/>
              <a:gd name="connsiteX2" fmla="*/ 1018351 w 5035801"/>
              <a:gd name="connsiteY2" fmla="*/ 805288 h 5047072"/>
              <a:gd name="connsiteX3" fmla="*/ 1527526 w 5035801"/>
              <a:gd name="connsiteY3" fmla="*/ 703225 h 5047072"/>
              <a:gd name="connsiteX4" fmla="*/ 2087060 w 5035801"/>
              <a:gd name="connsiteY4" fmla="*/ 591068 h 5047072"/>
              <a:gd name="connsiteX5" fmla="*/ 2696951 w 5035801"/>
              <a:gd name="connsiteY5" fmla="*/ 468817 h 5047072"/>
              <a:gd name="connsiteX6" fmla="*/ 3306843 w 5035801"/>
              <a:gd name="connsiteY6" fmla="*/ 346565 h 5047072"/>
              <a:gd name="connsiteX7" fmla="*/ 3967092 w 5035801"/>
              <a:gd name="connsiteY7" fmla="*/ 214220 h 5047072"/>
              <a:gd name="connsiteX8" fmla="*/ 4476268 w 5035801"/>
              <a:gd name="connsiteY8" fmla="*/ 112157 h 5047072"/>
              <a:gd name="connsiteX9" fmla="*/ 5035801 w 5035801"/>
              <a:gd name="connsiteY9" fmla="*/ 0 h 5047072"/>
              <a:gd name="connsiteX10" fmla="*/ 5035801 w 5035801"/>
              <a:gd name="connsiteY10" fmla="*/ 510315 h 5047072"/>
              <a:gd name="connsiteX11" fmla="*/ 5035801 w 5035801"/>
              <a:gd name="connsiteY11" fmla="*/ 919689 h 5047072"/>
              <a:gd name="connsiteX12" fmla="*/ 5035801 w 5035801"/>
              <a:gd name="connsiteY12" fmla="*/ 1430004 h 5047072"/>
              <a:gd name="connsiteX13" fmla="*/ 5035801 w 5035801"/>
              <a:gd name="connsiteY13" fmla="*/ 1889848 h 5047072"/>
              <a:gd name="connsiteX14" fmla="*/ 5035801 w 5035801"/>
              <a:gd name="connsiteY14" fmla="*/ 2450634 h 5047072"/>
              <a:gd name="connsiteX15" fmla="*/ 5035801 w 5035801"/>
              <a:gd name="connsiteY15" fmla="*/ 2960949 h 5047072"/>
              <a:gd name="connsiteX16" fmla="*/ 5035801 w 5035801"/>
              <a:gd name="connsiteY16" fmla="*/ 3471264 h 5047072"/>
              <a:gd name="connsiteX17" fmla="*/ 5035801 w 5035801"/>
              <a:gd name="connsiteY17" fmla="*/ 4082520 h 5047072"/>
              <a:gd name="connsiteX18" fmla="*/ 5035801 w 5035801"/>
              <a:gd name="connsiteY18" fmla="*/ 5047072 h 5047072"/>
              <a:gd name="connsiteX19" fmla="*/ 4576984 w 5035801"/>
              <a:gd name="connsiteY19" fmla="*/ 5047072 h 5047072"/>
              <a:gd name="connsiteX20" fmla="*/ 4168524 w 5035801"/>
              <a:gd name="connsiteY20" fmla="*/ 5047072 h 5047072"/>
              <a:gd name="connsiteX21" fmla="*/ 3760065 w 5035801"/>
              <a:gd name="connsiteY21" fmla="*/ 5047072 h 5047072"/>
              <a:gd name="connsiteX22" fmla="*/ 3351605 w 5035801"/>
              <a:gd name="connsiteY22" fmla="*/ 5047072 h 5047072"/>
              <a:gd name="connsiteX23" fmla="*/ 2892788 w 5035801"/>
              <a:gd name="connsiteY23" fmla="*/ 5047072 h 5047072"/>
              <a:gd name="connsiteX24" fmla="*/ 2484328 w 5035801"/>
              <a:gd name="connsiteY24" fmla="*/ 5047072 h 5047072"/>
              <a:gd name="connsiteX25" fmla="*/ 1824079 w 5035801"/>
              <a:gd name="connsiteY25" fmla="*/ 5047072 h 5047072"/>
              <a:gd name="connsiteX26" fmla="*/ 1365262 w 5035801"/>
              <a:gd name="connsiteY26" fmla="*/ 5047072 h 5047072"/>
              <a:gd name="connsiteX27" fmla="*/ 856086 w 5035801"/>
              <a:gd name="connsiteY27" fmla="*/ 5047072 h 5047072"/>
              <a:gd name="connsiteX28" fmla="*/ 0 w 5035801"/>
              <a:gd name="connsiteY28" fmla="*/ 5047072 h 5047072"/>
              <a:gd name="connsiteX29" fmla="*/ 0 w 5035801"/>
              <a:gd name="connsiteY29" fmla="*/ 4591393 h 5047072"/>
              <a:gd name="connsiteX30" fmla="*/ 0 w 5035801"/>
              <a:gd name="connsiteY30" fmla="*/ 4095338 h 5047072"/>
              <a:gd name="connsiteX31" fmla="*/ 0 w 5035801"/>
              <a:gd name="connsiteY31" fmla="*/ 3599283 h 5047072"/>
              <a:gd name="connsiteX32" fmla="*/ 0 w 5035801"/>
              <a:gd name="connsiteY32" fmla="*/ 2982098 h 5047072"/>
              <a:gd name="connsiteX33" fmla="*/ 0 w 5035801"/>
              <a:gd name="connsiteY33" fmla="*/ 2486043 h 5047072"/>
              <a:gd name="connsiteX34" fmla="*/ 0 w 5035801"/>
              <a:gd name="connsiteY34" fmla="*/ 2030365 h 5047072"/>
              <a:gd name="connsiteX35" fmla="*/ 0 w 5035801"/>
              <a:gd name="connsiteY35" fmla="*/ 1009414 h 504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801" h="5047072" fill="none" extrusionOk="0">
                <a:moveTo>
                  <a:pt x="0" y="1009414"/>
                </a:moveTo>
                <a:cubicBezTo>
                  <a:pt x="158624" y="922395"/>
                  <a:pt x="301739" y="1001918"/>
                  <a:pt x="458817" y="917445"/>
                </a:cubicBezTo>
                <a:cubicBezTo>
                  <a:pt x="615895" y="832972"/>
                  <a:pt x="904606" y="850569"/>
                  <a:pt x="1018351" y="805288"/>
                </a:cubicBezTo>
                <a:cubicBezTo>
                  <a:pt x="1132096" y="760007"/>
                  <a:pt x="1427900" y="758784"/>
                  <a:pt x="1527526" y="703225"/>
                </a:cubicBezTo>
                <a:cubicBezTo>
                  <a:pt x="1627152" y="647666"/>
                  <a:pt x="1886452" y="661296"/>
                  <a:pt x="2087060" y="591068"/>
                </a:cubicBezTo>
                <a:cubicBezTo>
                  <a:pt x="2287668" y="520840"/>
                  <a:pt x="2428826" y="588366"/>
                  <a:pt x="2696951" y="468817"/>
                </a:cubicBezTo>
                <a:cubicBezTo>
                  <a:pt x="2965076" y="349268"/>
                  <a:pt x="3142451" y="418512"/>
                  <a:pt x="3306843" y="346565"/>
                </a:cubicBezTo>
                <a:cubicBezTo>
                  <a:pt x="3471235" y="274618"/>
                  <a:pt x="3682131" y="350333"/>
                  <a:pt x="3967092" y="214220"/>
                </a:cubicBezTo>
                <a:cubicBezTo>
                  <a:pt x="4252053" y="78107"/>
                  <a:pt x="4235842" y="206815"/>
                  <a:pt x="4476268" y="112157"/>
                </a:cubicBezTo>
                <a:cubicBezTo>
                  <a:pt x="4716694" y="17499"/>
                  <a:pt x="4931371" y="89813"/>
                  <a:pt x="5035801" y="0"/>
                </a:cubicBezTo>
                <a:cubicBezTo>
                  <a:pt x="5041219" y="145625"/>
                  <a:pt x="4991848" y="370017"/>
                  <a:pt x="5035801" y="510315"/>
                </a:cubicBezTo>
                <a:cubicBezTo>
                  <a:pt x="5079754" y="650613"/>
                  <a:pt x="5005100" y="745902"/>
                  <a:pt x="5035801" y="919689"/>
                </a:cubicBezTo>
                <a:cubicBezTo>
                  <a:pt x="5066502" y="1093476"/>
                  <a:pt x="5015189" y="1273337"/>
                  <a:pt x="5035801" y="1430004"/>
                </a:cubicBezTo>
                <a:cubicBezTo>
                  <a:pt x="5056413" y="1586671"/>
                  <a:pt x="4997156" y="1736643"/>
                  <a:pt x="5035801" y="1889848"/>
                </a:cubicBezTo>
                <a:cubicBezTo>
                  <a:pt x="5074446" y="2043053"/>
                  <a:pt x="4992278" y="2177161"/>
                  <a:pt x="5035801" y="2450634"/>
                </a:cubicBezTo>
                <a:cubicBezTo>
                  <a:pt x="5079324" y="2724107"/>
                  <a:pt x="4990560" y="2736874"/>
                  <a:pt x="5035801" y="2960949"/>
                </a:cubicBezTo>
                <a:cubicBezTo>
                  <a:pt x="5081042" y="3185024"/>
                  <a:pt x="5003192" y="3251242"/>
                  <a:pt x="5035801" y="3471264"/>
                </a:cubicBezTo>
                <a:cubicBezTo>
                  <a:pt x="5068410" y="3691287"/>
                  <a:pt x="5023786" y="3851232"/>
                  <a:pt x="5035801" y="4082520"/>
                </a:cubicBezTo>
                <a:cubicBezTo>
                  <a:pt x="5047816" y="4313808"/>
                  <a:pt x="5004200" y="4798021"/>
                  <a:pt x="5035801" y="5047072"/>
                </a:cubicBezTo>
                <a:cubicBezTo>
                  <a:pt x="4836639" y="5087125"/>
                  <a:pt x="4774481" y="5014840"/>
                  <a:pt x="4576984" y="5047072"/>
                </a:cubicBezTo>
                <a:cubicBezTo>
                  <a:pt x="4379487" y="5079304"/>
                  <a:pt x="4286622" y="5006570"/>
                  <a:pt x="4168524" y="5047072"/>
                </a:cubicBezTo>
                <a:cubicBezTo>
                  <a:pt x="4050426" y="5087574"/>
                  <a:pt x="3917819" y="5031574"/>
                  <a:pt x="3760065" y="5047072"/>
                </a:cubicBezTo>
                <a:cubicBezTo>
                  <a:pt x="3602311" y="5062570"/>
                  <a:pt x="3490912" y="5045939"/>
                  <a:pt x="3351605" y="5047072"/>
                </a:cubicBezTo>
                <a:cubicBezTo>
                  <a:pt x="3212298" y="5048205"/>
                  <a:pt x="3073911" y="5044826"/>
                  <a:pt x="2892788" y="5047072"/>
                </a:cubicBezTo>
                <a:cubicBezTo>
                  <a:pt x="2711665" y="5049318"/>
                  <a:pt x="2589357" y="5041491"/>
                  <a:pt x="2484328" y="5047072"/>
                </a:cubicBezTo>
                <a:cubicBezTo>
                  <a:pt x="2379299" y="5052653"/>
                  <a:pt x="2057503" y="5037404"/>
                  <a:pt x="1824079" y="5047072"/>
                </a:cubicBezTo>
                <a:cubicBezTo>
                  <a:pt x="1590655" y="5056740"/>
                  <a:pt x="1530840" y="5030719"/>
                  <a:pt x="1365262" y="5047072"/>
                </a:cubicBezTo>
                <a:cubicBezTo>
                  <a:pt x="1199684" y="5063425"/>
                  <a:pt x="1034100" y="4988607"/>
                  <a:pt x="856086" y="5047072"/>
                </a:cubicBezTo>
                <a:cubicBezTo>
                  <a:pt x="678072" y="5105537"/>
                  <a:pt x="352935" y="4978960"/>
                  <a:pt x="0" y="5047072"/>
                </a:cubicBezTo>
                <a:cubicBezTo>
                  <a:pt x="-14095" y="4904969"/>
                  <a:pt x="48334" y="4740627"/>
                  <a:pt x="0" y="4591393"/>
                </a:cubicBezTo>
                <a:cubicBezTo>
                  <a:pt x="-48334" y="4442159"/>
                  <a:pt x="41860" y="4229629"/>
                  <a:pt x="0" y="4095338"/>
                </a:cubicBezTo>
                <a:cubicBezTo>
                  <a:pt x="-41860" y="3961047"/>
                  <a:pt x="43618" y="3778610"/>
                  <a:pt x="0" y="3599283"/>
                </a:cubicBezTo>
                <a:cubicBezTo>
                  <a:pt x="-43618" y="3419957"/>
                  <a:pt x="56129" y="3210566"/>
                  <a:pt x="0" y="2982098"/>
                </a:cubicBezTo>
                <a:cubicBezTo>
                  <a:pt x="-56129" y="2753631"/>
                  <a:pt x="46038" y="2685259"/>
                  <a:pt x="0" y="2486043"/>
                </a:cubicBezTo>
                <a:cubicBezTo>
                  <a:pt x="-46038" y="2286827"/>
                  <a:pt x="47213" y="2206545"/>
                  <a:pt x="0" y="2030365"/>
                </a:cubicBezTo>
                <a:cubicBezTo>
                  <a:pt x="-47213" y="1854185"/>
                  <a:pt x="16066" y="1312594"/>
                  <a:pt x="0" y="1009414"/>
                </a:cubicBezTo>
                <a:close/>
              </a:path>
              <a:path w="5035801" h="5047072" stroke="0" extrusionOk="0">
                <a:moveTo>
                  <a:pt x="0" y="1009414"/>
                </a:moveTo>
                <a:cubicBezTo>
                  <a:pt x="164739" y="975251"/>
                  <a:pt x="320679" y="993974"/>
                  <a:pt x="408459" y="927539"/>
                </a:cubicBezTo>
                <a:cubicBezTo>
                  <a:pt x="496239" y="861104"/>
                  <a:pt x="686389" y="902403"/>
                  <a:pt x="867277" y="835570"/>
                </a:cubicBezTo>
                <a:cubicBezTo>
                  <a:pt x="1048165" y="768737"/>
                  <a:pt x="1237426" y="794429"/>
                  <a:pt x="1326094" y="743602"/>
                </a:cubicBezTo>
                <a:cubicBezTo>
                  <a:pt x="1414762" y="692774"/>
                  <a:pt x="1703143" y="723917"/>
                  <a:pt x="1885628" y="631445"/>
                </a:cubicBezTo>
                <a:cubicBezTo>
                  <a:pt x="2068113" y="538973"/>
                  <a:pt x="2206909" y="597967"/>
                  <a:pt x="2294087" y="549570"/>
                </a:cubicBezTo>
                <a:cubicBezTo>
                  <a:pt x="2381265" y="501173"/>
                  <a:pt x="2649897" y="502309"/>
                  <a:pt x="2954337" y="417224"/>
                </a:cubicBezTo>
                <a:cubicBezTo>
                  <a:pt x="3258777" y="332140"/>
                  <a:pt x="3177201" y="418407"/>
                  <a:pt x="3362796" y="335350"/>
                </a:cubicBezTo>
                <a:cubicBezTo>
                  <a:pt x="3548391" y="252293"/>
                  <a:pt x="3780992" y="329864"/>
                  <a:pt x="4023045" y="203004"/>
                </a:cubicBezTo>
                <a:cubicBezTo>
                  <a:pt x="4265099" y="76145"/>
                  <a:pt x="4272628" y="179880"/>
                  <a:pt x="4481863" y="111036"/>
                </a:cubicBezTo>
                <a:cubicBezTo>
                  <a:pt x="4691098" y="42192"/>
                  <a:pt x="4790525" y="89006"/>
                  <a:pt x="5035801" y="0"/>
                </a:cubicBezTo>
                <a:cubicBezTo>
                  <a:pt x="5071658" y="149084"/>
                  <a:pt x="5012645" y="413427"/>
                  <a:pt x="5035801" y="661727"/>
                </a:cubicBezTo>
                <a:cubicBezTo>
                  <a:pt x="5058957" y="910027"/>
                  <a:pt x="4980949" y="948182"/>
                  <a:pt x="5035801" y="1121572"/>
                </a:cubicBezTo>
                <a:cubicBezTo>
                  <a:pt x="5090653" y="1294963"/>
                  <a:pt x="4986752" y="1418478"/>
                  <a:pt x="5035801" y="1631887"/>
                </a:cubicBezTo>
                <a:cubicBezTo>
                  <a:pt x="5084850" y="1845296"/>
                  <a:pt x="5002094" y="1901109"/>
                  <a:pt x="5035801" y="2041260"/>
                </a:cubicBezTo>
                <a:cubicBezTo>
                  <a:pt x="5069508" y="2181411"/>
                  <a:pt x="5023161" y="2316946"/>
                  <a:pt x="5035801" y="2551575"/>
                </a:cubicBezTo>
                <a:cubicBezTo>
                  <a:pt x="5048441" y="2786204"/>
                  <a:pt x="5035707" y="2790795"/>
                  <a:pt x="5035801" y="2960949"/>
                </a:cubicBezTo>
                <a:cubicBezTo>
                  <a:pt x="5035895" y="3131103"/>
                  <a:pt x="5016918" y="3200069"/>
                  <a:pt x="5035801" y="3420793"/>
                </a:cubicBezTo>
                <a:cubicBezTo>
                  <a:pt x="5054684" y="3641517"/>
                  <a:pt x="4999673" y="3890246"/>
                  <a:pt x="5035801" y="4032050"/>
                </a:cubicBezTo>
                <a:cubicBezTo>
                  <a:pt x="5071929" y="4173854"/>
                  <a:pt x="4923066" y="4603394"/>
                  <a:pt x="5035801" y="5047072"/>
                </a:cubicBezTo>
                <a:cubicBezTo>
                  <a:pt x="4853754" y="5084984"/>
                  <a:pt x="4656862" y="5003412"/>
                  <a:pt x="4476268" y="5047072"/>
                </a:cubicBezTo>
                <a:cubicBezTo>
                  <a:pt x="4295674" y="5090732"/>
                  <a:pt x="4107055" y="5035469"/>
                  <a:pt x="3816018" y="5047072"/>
                </a:cubicBezTo>
                <a:cubicBezTo>
                  <a:pt x="3524981" y="5058675"/>
                  <a:pt x="3289969" y="5010931"/>
                  <a:pt x="3155769" y="5047072"/>
                </a:cubicBezTo>
                <a:cubicBezTo>
                  <a:pt x="3021569" y="5083213"/>
                  <a:pt x="2635323" y="4991810"/>
                  <a:pt x="2495519" y="5047072"/>
                </a:cubicBezTo>
                <a:cubicBezTo>
                  <a:pt x="2355715" y="5102334"/>
                  <a:pt x="2025926" y="5004573"/>
                  <a:pt x="1885628" y="5047072"/>
                </a:cubicBezTo>
                <a:cubicBezTo>
                  <a:pt x="1745330" y="5089571"/>
                  <a:pt x="1452786" y="5017764"/>
                  <a:pt x="1225378" y="5047072"/>
                </a:cubicBezTo>
                <a:cubicBezTo>
                  <a:pt x="997970" y="5076380"/>
                  <a:pt x="961074" y="5036200"/>
                  <a:pt x="816919" y="5047072"/>
                </a:cubicBezTo>
                <a:cubicBezTo>
                  <a:pt x="672764" y="5057944"/>
                  <a:pt x="187403" y="5016832"/>
                  <a:pt x="0" y="5047072"/>
                </a:cubicBezTo>
                <a:cubicBezTo>
                  <a:pt x="-44973" y="4945083"/>
                  <a:pt x="21895" y="4727638"/>
                  <a:pt x="0" y="4591393"/>
                </a:cubicBezTo>
                <a:cubicBezTo>
                  <a:pt x="-21895" y="4455148"/>
                  <a:pt x="1160" y="4254236"/>
                  <a:pt x="0" y="3974209"/>
                </a:cubicBezTo>
                <a:cubicBezTo>
                  <a:pt x="-1160" y="3694182"/>
                  <a:pt x="33357" y="3645330"/>
                  <a:pt x="0" y="3518530"/>
                </a:cubicBezTo>
                <a:cubicBezTo>
                  <a:pt x="-33357" y="3391730"/>
                  <a:pt x="65998" y="3086846"/>
                  <a:pt x="0" y="2941722"/>
                </a:cubicBezTo>
                <a:cubicBezTo>
                  <a:pt x="-65998" y="2796598"/>
                  <a:pt x="24777" y="2569297"/>
                  <a:pt x="0" y="2364913"/>
                </a:cubicBezTo>
                <a:cubicBezTo>
                  <a:pt x="-24777" y="2160529"/>
                  <a:pt x="38691" y="2062251"/>
                  <a:pt x="0" y="1909235"/>
                </a:cubicBezTo>
                <a:cubicBezTo>
                  <a:pt x="-38691" y="1756219"/>
                  <a:pt x="103082" y="1215477"/>
                  <a:pt x="0" y="100941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91813" cy="509451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2068360" y="317070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887119" y="1808085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759662" y="-358535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1" y="2890432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2606574" y="1835990"/>
            <a:ext cx="49639" cy="9833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8987" y="4577007"/>
            <a:ext cx="2920680" cy="27944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5A1BD9-F4F4-4264-A982-EAC194EB575F}"/>
              </a:ext>
            </a:extLst>
          </p:cNvPr>
          <p:cNvSpPr txBox="1"/>
          <p:nvPr/>
        </p:nvSpPr>
        <p:spPr>
          <a:xfrm>
            <a:off x="-2038820" y="-969019"/>
            <a:ext cx="82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highlight>
                  <a:srgbClr val="FFFF00"/>
                </a:highlight>
              </a:rPr>
              <a:t>새로운 배민 비전 최종 고정 해줘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0BE9FE-177B-4C58-B6F8-D36F6570FA8A}"/>
              </a:ext>
            </a:extLst>
          </p:cNvPr>
          <p:cNvSpPr txBox="1"/>
          <p:nvPr/>
        </p:nvSpPr>
        <p:spPr>
          <a:xfrm>
            <a:off x="161571" y="5411584"/>
            <a:ext cx="4036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E44B-A382-4360-8208-F70022E829B7}"/>
              </a:ext>
            </a:extLst>
          </p:cNvPr>
          <p:cNvSpPr txBox="1"/>
          <p:nvPr/>
        </p:nvSpPr>
        <p:spPr>
          <a:xfrm>
            <a:off x="4475737" y="6346881"/>
            <a:ext cx="403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음식이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내가 좋아하는 음식으로 바뀐다면</a:t>
            </a:r>
          </a:p>
        </p:txBody>
      </p:sp>
    </p:spTree>
    <p:extLst>
      <p:ext uri="{BB962C8B-B14F-4D97-AF65-F5344CB8AC3E}">
        <p14:creationId xmlns:p14="http://schemas.microsoft.com/office/powerpoint/2010/main" val="227840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7EF561E-74AC-484F-B90B-6F61E20B5413}"/>
              </a:ext>
            </a:extLst>
          </p:cNvPr>
          <p:cNvGrpSpPr/>
          <p:nvPr/>
        </p:nvGrpSpPr>
        <p:grpSpPr>
          <a:xfrm>
            <a:off x="2792930" y="-6551653"/>
            <a:ext cx="8180352" cy="5009447"/>
            <a:chOff x="2559191" y="572834"/>
            <a:chExt cx="9328152" cy="5712331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66B4EA5-4848-4248-99C9-DDBF71850C38}"/>
                </a:ext>
              </a:extLst>
            </p:cNvPr>
            <p:cNvGrpSpPr/>
            <p:nvPr/>
          </p:nvGrpSpPr>
          <p:grpSpPr>
            <a:xfrm>
              <a:off x="2559191" y="572834"/>
              <a:ext cx="9328152" cy="5712331"/>
              <a:chOff x="2559191" y="572834"/>
              <a:chExt cx="9328152" cy="571233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2DDF00B-A115-49D8-B313-6F851A4881EC}"/>
                  </a:ext>
                </a:extLst>
              </p:cNvPr>
              <p:cNvGrpSpPr/>
              <p:nvPr/>
            </p:nvGrpSpPr>
            <p:grpSpPr>
              <a:xfrm>
                <a:off x="2559191" y="572835"/>
                <a:ext cx="6307046" cy="5712330"/>
                <a:chOff x="4933098" y="580027"/>
                <a:chExt cx="6307046" cy="5712330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C57F2456-A0DE-4122-888A-BB8BC161D602}"/>
                    </a:ext>
                  </a:extLst>
                </p:cNvPr>
                <p:cNvGrpSpPr/>
                <p:nvPr/>
              </p:nvGrpSpPr>
              <p:grpSpPr>
                <a:xfrm>
                  <a:off x="4933098" y="580027"/>
                  <a:ext cx="3264284" cy="5712330"/>
                  <a:chOff x="6845137" y="51503"/>
                  <a:chExt cx="3823252" cy="6690499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DAF3BDE0-E186-40E0-8C78-195DDDADEAD2}"/>
                      </a:ext>
                    </a:extLst>
                  </p:cNvPr>
                  <p:cNvGrpSpPr/>
                  <p:nvPr/>
                </p:nvGrpSpPr>
                <p:grpSpPr>
                  <a:xfrm>
                    <a:off x="6845137" y="51503"/>
                    <a:ext cx="3823252" cy="6690499"/>
                    <a:chOff x="6845137" y="51503"/>
                    <a:chExt cx="3823252" cy="6690499"/>
                  </a:xfrm>
                </p:grpSpPr>
                <p:pic>
                  <p:nvPicPr>
                    <p:cNvPr id="13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A7D5A3BF-B07E-447E-97A2-B154734B630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2443"/>
                    <a:stretch/>
                  </p:blipFill>
                  <p:spPr bwMode="auto">
                    <a:xfrm>
                      <a:off x="7274317" y="51503"/>
                      <a:ext cx="3394072" cy="66904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AB59DC14-0733-46AF-8383-5BC2D6D86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137" y="3337146"/>
                      <a:ext cx="3229898" cy="96864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D9FEC7D6-9541-4DD1-B70A-0B5F5863FE31}"/>
                      </a:ext>
                    </a:extLst>
                  </p:cNvPr>
                  <p:cNvGrpSpPr/>
                  <p:nvPr/>
                </p:nvGrpSpPr>
                <p:grpSpPr>
                  <a:xfrm>
                    <a:off x="7382453" y="3357283"/>
                    <a:ext cx="1570933" cy="888392"/>
                    <a:chOff x="2836046" y="3479480"/>
                    <a:chExt cx="1554608" cy="879161"/>
                  </a:xfrm>
                </p:grpSpPr>
                <p:pic>
                  <p:nvPicPr>
                    <p:cNvPr id="51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436757F2-688E-43A9-A851-3596A08F762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9" t="48277" r="57525" b="38903"/>
                    <a:stretch/>
                  </p:blipFill>
                  <p:spPr bwMode="auto">
                    <a:xfrm>
                      <a:off x="2836046" y="3479481"/>
                      <a:ext cx="1328652" cy="8791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3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1ED43991-A638-4669-8AF4-7C3DF4CFDC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3376" t="48277" r="2043" b="38903"/>
                    <a:stretch/>
                  </p:blipFill>
                  <p:spPr bwMode="auto">
                    <a:xfrm>
                      <a:off x="3389089" y="3479480"/>
                      <a:ext cx="1001565" cy="87916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1D10FC04-D902-4293-B003-C0C3B7F4F5F6}"/>
                      </a:ext>
                    </a:extLst>
                  </p:cNvPr>
                  <p:cNvGrpSpPr/>
                  <p:nvPr/>
                </p:nvGrpSpPr>
                <p:grpSpPr>
                  <a:xfrm>
                    <a:off x="7530945" y="3361720"/>
                    <a:ext cx="3022046" cy="888391"/>
                    <a:chOff x="406950" y="3159200"/>
                    <a:chExt cx="3022046" cy="888391"/>
                  </a:xfrm>
                </p:grpSpPr>
                <p:grpSp>
                  <p:nvGrpSpPr>
                    <p:cNvPr id="19" name="그룹 18">
                      <a:extLst>
                        <a:ext uri="{FF2B5EF4-FFF2-40B4-BE49-F238E27FC236}">
                          <a16:creationId xmlns:a16="http://schemas.microsoft.com/office/drawing/2014/main" id="{3C7A99E2-CCAE-49DE-ABB4-57D372B12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6950" y="3159200"/>
                      <a:ext cx="2948486" cy="888391"/>
                      <a:chOff x="406950" y="3159200"/>
                      <a:chExt cx="2948486" cy="888391"/>
                    </a:xfrm>
                  </p:grpSpPr>
                  <p:grpSp>
                    <p:nvGrpSpPr>
                      <p:cNvPr id="54" name="그룹 53">
                        <a:extLst>
                          <a:ext uri="{FF2B5EF4-FFF2-40B4-BE49-F238E27FC236}">
                            <a16:creationId xmlns:a16="http://schemas.microsoft.com/office/drawing/2014/main" id="{A0207C88-0C19-49A3-A1BF-EAAE98BD8C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950" y="3159200"/>
                        <a:ext cx="2839589" cy="888391"/>
                        <a:chOff x="1354617" y="3479481"/>
                        <a:chExt cx="2810082" cy="879160"/>
                      </a:xfrm>
                    </p:grpSpPr>
                    <p:pic>
                      <p:nvPicPr>
                        <p:cNvPr id="55" name="Picture 2" descr="단건배달 &amp;#39;배민1&amp;#39; 돌풍…배민, 쿠팡이츠의 강남3구 재탈환 나섰다 - 전자신문">
                          <a:extLst>
                            <a:ext uri="{FF2B5EF4-FFF2-40B4-BE49-F238E27FC236}">
                              <a16:creationId xmlns:a16="http://schemas.microsoft.com/office/drawing/2014/main" id="{4639F200-5DA5-49FE-B532-3A40DD5808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329" t="48277" r="57525" b="38903"/>
                        <a:stretch/>
                      </p:blipFill>
                      <p:spPr bwMode="auto">
                        <a:xfrm>
                          <a:off x="2836046" y="3479481"/>
                          <a:ext cx="1328653" cy="879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56" name="직사각형 55">
                          <a:extLst>
                            <a:ext uri="{FF2B5EF4-FFF2-40B4-BE49-F238E27FC236}">
                              <a16:creationId xmlns:a16="http://schemas.microsoft.com/office/drawing/2014/main" id="{55CBD9BB-169C-4B6C-B0A7-EAD2976440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4617" y="3977960"/>
                          <a:ext cx="406094" cy="176517"/>
                        </a:xfrm>
                        <a:prstGeom prst="rect">
                          <a:avLst/>
                        </a:prstGeom>
                        <a:solidFill>
                          <a:srgbClr val="F6F6F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579" dirty="0"/>
                        </a:p>
                      </p:txBody>
                    </p:sp>
                  </p:grpSp>
                  <p:sp>
                    <p:nvSpPr>
                      <p:cNvPr id="18" name="직사각형 17">
                        <a:extLst>
                          <a:ext uri="{FF2B5EF4-FFF2-40B4-BE49-F238E27FC236}">
                            <a16:creationId xmlns:a16="http://schemas.microsoft.com/office/drawing/2014/main" id="{8CB8E09A-C5D8-4394-8FB6-4ED304C6B8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7177" y="3265684"/>
                        <a:ext cx="1318259" cy="762858"/>
                      </a:xfrm>
                      <a:prstGeom prst="rect">
                        <a:avLst/>
                      </a:prstGeom>
                      <a:solidFill>
                        <a:srgbClr val="F6F6F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579"/>
                      </a:p>
                    </p:txBody>
                  </p:sp>
                </p:grpSp>
                <p:pic>
                  <p:nvPicPr>
                    <p:cNvPr id="21" name="그림 20">
                      <a:extLst>
                        <a:ext uri="{FF2B5EF4-FFF2-40B4-BE49-F238E27FC236}">
                          <a16:creationId xmlns:a16="http://schemas.microsoft.com/office/drawing/2014/main" id="{E8DD43FC-A63D-4FD2-9778-50182DB7D0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04510" y="3208752"/>
                      <a:ext cx="724486" cy="72448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12D2A8A-0516-48D7-B7B2-EF8091384B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6992" y="3302433"/>
                      <a:ext cx="959289" cy="3756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 err="1">
                          <a:solidFill>
                            <a:srgbClr val="262626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취향저격</a:t>
                      </a:r>
                      <a:endParaRPr lang="ko-KR" altLang="en-US" sz="1228" b="1" dirty="0">
                        <a:solidFill>
                          <a:srgbClr val="262626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p:txBody>
                </p:sp>
              </p:grpSp>
            </p:grp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15572FAE-F9FD-4019-A835-F39502867D71}"/>
                    </a:ext>
                  </a:extLst>
                </p:cNvPr>
                <p:cNvSpPr/>
                <p:nvPr/>
              </p:nvSpPr>
              <p:spPr>
                <a:xfrm>
                  <a:off x="6733112" y="3385300"/>
                  <a:ext cx="1416421" cy="827030"/>
                </a:xfrm>
                <a:prstGeom prst="rect">
                  <a:avLst/>
                </a:prstGeom>
                <a:noFill/>
                <a:ln w="28575">
                  <a:solidFill>
                    <a:srgbClr val="2BC2BD"/>
                  </a:solidFill>
                  <a:extLst>
                    <a:ext uri="{C807C97D-BFC1-408E-A445-0C87EB9F89A2}">
                      <ask:lineSketchStyleProps xmlns:ask="http://schemas.microsoft.com/office/drawing/2018/sketchyshapes" sd="1434776513">
                        <a:custGeom>
                          <a:avLst/>
                          <a:gdLst>
                            <a:gd name="connsiteX0" fmla="*/ 0 w 1464270"/>
                            <a:gd name="connsiteY0" fmla="*/ 0 h 827030"/>
                            <a:gd name="connsiteX1" fmla="*/ 1464270 w 1464270"/>
                            <a:gd name="connsiteY1" fmla="*/ 0 h 827030"/>
                            <a:gd name="connsiteX2" fmla="*/ 1464270 w 1464270"/>
                            <a:gd name="connsiteY2" fmla="*/ 827030 h 827030"/>
                            <a:gd name="connsiteX3" fmla="*/ 0 w 1464270"/>
                            <a:gd name="connsiteY3" fmla="*/ 827030 h 827030"/>
                            <a:gd name="connsiteX4" fmla="*/ 0 w 1464270"/>
                            <a:gd name="connsiteY4" fmla="*/ 0 h 8270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64270" h="827030" extrusionOk="0">
                              <a:moveTo>
                                <a:pt x="0" y="0"/>
                              </a:moveTo>
                              <a:cubicBezTo>
                                <a:pt x="681181" y="-90296"/>
                                <a:pt x="1127859" y="-57041"/>
                                <a:pt x="1464270" y="0"/>
                              </a:cubicBezTo>
                              <a:cubicBezTo>
                                <a:pt x="1488941" y="280217"/>
                                <a:pt x="1535003" y="483585"/>
                                <a:pt x="1464270" y="827030"/>
                              </a:cubicBezTo>
                              <a:cubicBezTo>
                                <a:pt x="1240525" y="863642"/>
                                <a:pt x="533229" y="942229"/>
                                <a:pt x="0" y="827030"/>
                              </a:cubicBezTo>
                              <a:cubicBezTo>
                                <a:pt x="34397" y="716396"/>
                                <a:pt x="18413" y="282076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7BEAF453-8CF7-4B99-A83A-2245BABE5FE8}"/>
                    </a:ext>
                  </a:extLst>
                </p:cNvPr>
                <p:cNvGrpSpPr/>
                <p:nvPr/>
              </p:nvGrpSpPr>
              <p:grpSpPr>
                <a:xfrm>
                  <a:off x="8417381" y="580027"/>
                  <a:ext cx="2822763" cy="5712330"/>
                  <a:chOff x="8417381" y="580027"/>
                  <a:chExt cx="2822763" cy="5712330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E71D9BB0-43F0-4C39-82FA-E2124726937F}"/>
                      </a:ext>
                    </a:extLst>
                  </p:cNvPr>
                  <p:cNvGrpSpPr/>
                  <p:nvPr/>
                </p:nvGrpSpPr>
                <p:grpSpPr>
                  <a:xfrm>
                    <a:off x="8417381" y="580028"/>
                    <a:ext cx="2781860" cy="5712329"/>
                    <a:chOff x="8417381" y="580028"/>
                    <a:chExt cx="2781860" cy="5712329"/>
                  </a:xfrm>
                </p:grpSpPr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491A07DB-05D2-4492-934B-3AB056ECC5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b="51544"/>
                    <a:stretch/>
                  </p:blipFill>
                  <p:spPr>
                    <a:xfrm>
                      <a:off x="8417381" y="580028"/>
                      <a:ext cx="2781860" cy="2917170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</p:pic>
                <p:pic>
                  <p:nvPicPr>
                    <p:cNvPr id="63" name="그림 62">
                      <a:extLst>
                        <a:ext uri="{FF2B5EF4-FFF2-40B4-BE49-F238E27FC236}">
                          <a16:creationId xmlns:a16="http://schemas.microsoft.com/office/drawing/2014/main" id="{9566B470-1D67-496E-9C10-02A9131177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t="44371" b="1939"/>
                    <a:stretch/>
                  </p:blipFill>
                  <p:spPr>
                    <a:xfrm>
                      <a:off x="8417381" y="3060067"/>
                      <a:ext cx="2781860" cy="3232290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</p:pic>
              </p:grp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87B2D429-2B0F-4226-93A1-F4338AC27852}"/>
                      </a:ext>
                    </a:extLst>
                  </p:cNvPr>
                  <p:cNvSpPr/>
                  <p:nvPr/>
                </p:nvSpPr>
                <p:spPr>
                  <a:xfrm>
                    <a:off x="8417381" y="580027"/>
                    <a:ext cx="2822763" cy="5697945"/>
                  </a:xfrm>
                  <a:prstGeom prst="rect">
                    <a:avLst/>
                  </a:prstGeom>
                  <a:noFill/>
                  <a:ln w="28575">
                    <a:solidFill>
                      <a:srgbClr val="2BC2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79"/>
                  </a:p>
                </p:txBody>
              </p:sp>
              <p:grpSp>
                <p:nvGrpSpPr>
                  <p:cNvPr id="70" name="그룹 69">
                    <a:extLst>
                      <a:ext uri="{FF2B5EF4-FFF2-40B4-BE49-F238E27FC236}">
                        <a16:creationId xmlns:a16="http://schemas.microsoft.com/office/drawing/2014/main" id="{38DE5359-822F-407B-A810-33F68A0C52CA}"/>
                      </a:ext>
                    </a:extLst>
                  </p:cNvPr>
                  <p:cNvGrpSpPr/>
                  <p:nvPr/>
                </p:nvGrpSpPr>
                <p:grpSpPr>
                  <a:xfrm>
                    <a:off x="8440667" y="1348358"/>
                    <a:ext cx="2786270" cy="1697323"/>
                    <a:chOff x="8440667" y="1348358"/>
                    <a:chExt cx="2786270" cy="1697323"/>
                  </a:xfrm>
                </p:grpSpPr>
                <p:sp>
                  <p:nvSpPr>
                    <p:cNvPr id="77" name="직사각형 76">
                      <a:extLst>
                        <a:ext uri="{FF2B5EF4-FFF2-40B4-BE49-F238E27FC236}">
                          <a16:creationId xmlns:a16="http://schemas.microsoft.com/office/drawing/2014/main" id="{2954D2BD-A89B-451D-BC4E-6979E1DCF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412582EF-8B56-4653-BBF6-FB663C891A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2"/>
                      <a:ext cx="2600130" cy="3207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</a:t>
                      </a:r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오는 저녁에 어울리는 음식</a:t>
                      </a:r>
                    </a:p>
                  </p:txBody>
                </p:sp>
                <p:sp>
                  <p:nvSpPr>
                    <p:cNvPr id="79" name="사각형: 둥근 모서리 78">
                      <a:extLst>
                        <a:ext uri="{FF2B5EF4-FFF2-40B4-BE49-F238E27FC236}">
                          <a16:creationId xmlns:a16="http://schemas.microsoft.com/office/drawing/2014/main" id="{D8262B02-AA90-4D08-ACD8-00EE2922B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2847" y="1737787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0" name="사각형: 둥근 모서리 79">
                      <a:extLst>
                        <a:ext uri="{FF2B5EF4-FFF2-40B4-BE49-F238E27FC236}">
                          <a16:creationId xmlns:a16="http://schemas.microsoft.com/office/drawing/2014/main" id="{BCD24CB2-051C-4C28-9688-760FDE98C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3459" y="1743168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1" name="사각형: 둥근 모서리 80">
                      <a:extLst>
                        <a:ext uri="{FF2B5EF4-FFF2-40B4-BE49-F238E27FC236}">
                          <a16:creationId xmlns:a16="http://schemas.microsoft.com/office/drawing/2014/main" id="{7378293C-F436-4785-9C82-F720A68D99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3449" y="1736789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3" name="그룹 82">
                    <a:extLst>
                      <a:ext uri="{FF2B5EF4-FFF2-40B4-BE49-F238E27FC236}">
                        <a16:creationId xmlns:a16="http://schemas.microsoft.com/office/drawing/2014/main" id="{8DFFE054-D14F-45D4-BA9D-2F15CFDEC6AC}"/>
                      </a:ext>
                    </a:extLst>
                  </p:cNvPr>
                  <p:cNvGrpSpPr/>
                  <p:nvPr/>
                </p:nvGrpSpPr>
                <p:grpSpPr>
                  <a:xfrm>
                    <a:off x="8433580" y="3260028"/>
                    <a:ext cx="2786270" cy="1697323"/>
                    <a:chOff x="8440667" y="1348358"/>
                    <a:chExt cx="2786270" cy="1697323"/>
                  </a:xfrm>
                </p:grpSpPr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C848246D-9510-4D05-BCDB-2274747B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13CBDA8D-B2A4-4502-87B9-0F2F0EE9A3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2"/>
                      <a:ext cx="2600130" cy="3207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당신이 즐겨 먹는 음식</a:t>
                      </a:r>
                    </a:p>
                  </p:txBody>
                </p:sp>
                <p:sp>
                  <p:nvSpPr>
                    <p:cNvPr id="86" name="사각형: 둥근 모서리 85">
                      <a:extLst>
                        <a:ext uri="{FF2B5EF4-FFF2-40B4-BE49-F238E27FC236}">
                          <a16:creationId xmlns:a16="http://schemas.microsoft.com/office/drawing/2014/main" id="{EB7FFB7D-D888-40DE-91AB-3BFD2AEC3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2847" y="1737787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7" name="사각형: 둥근 모서리 86">
                      <a:extLst>
                        <a:ext uri="{FF2B5EF4-FFF2-40B4-BE49-F238E27FC236}">
                          <a16:creationId xmlns:a16="http://schemas.microsoft.com/office/drawing/2014/main" id="{77145F5E-243D-4567-ACC6-08DBB502E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3459" y="1743168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180FBDFF-DC56-44B5-A5C5-0074EC2B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3449" y="1736789"/>
                      <a:ext cx="841830" cy="120353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innerShdw blurRad="114300">
                        <a:schemeClr val="bg1">
                          <a:lumMod val="8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가게 </a:t>
                      </a:r>
                      <a:r>
                        <a:rPr lang="en-US" altLang="ko-KR" sz="1403" dirty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</a:p>
                    <a:p>
                      <a:pPr algn="ctr"/>
                      <a:endParaRPr lang="en-US" altLang="ko-KR" sz="1403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</a:p>
                    <a:p>
                      <a:pPr algn="ctr"/>
                      <a:r>
                        <a:rPr lang="ko-KR" altLang="en-US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  <a:r>
                        <a:rPr lang="en-US" altLang="ko-KR" sz="1228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228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6EF66E2-FAC1-4D74-8990-F3630D1E1149}"/>
                      </a:ext>
                    </a:extLst>
                  </p:cNvPr>
                  <p:cNvGrpSpPr/>
                  <p:nvPr/>
                </p:nvGrpSpPr>
                <p:grpSpPr>
                  <a:xfrm>
                    <a:off x="8440667" y="5108612"/>
                    <a:ext cx="2786270" cy="628394"/>
                    <a:chOff x="8440667" y="1348358"/>
                    <a:chExt cx="2786270" cy="1697323"/>
                  </a:xfrm>
                  <a:effectLst/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39FE4C0D-5F51-460F-A570-9E9B8EBD3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0667" y="1348358"/>
                      <a:ext cx="2786270" cy="16973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79" dirty="0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E63B34EC-1578-46A9-AF70-DC150946B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362" y="1388864"/>
                      <a:ext cx="2600130" cy="8663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28" b="1" dirty="0">
                          <a:solidFill>
                            <a:srgbClr val="262626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새로 생긴 음식</a:t>
                      </a:r>
                    </a:p>
                  </p:txBody>
                </p:sp>
              </p:grpSp>
            </p:grp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4181E8E-0687-48D3-9F7E-AE95D03E2D5F}"/>
                  </a:ext>
                </a:extLst>
              </p:cNvPr>
              <p:cNvGrpSpPr/>
              <p:nvPr/>
            </p:nvGrpSpPr>
            <p:grpSpPr>
              <a:xfrm>
                <a:off x="9064580" y="572834"/>
                <a:ext cx="2822763" cy="5712331"/>
                <a:chOff x="9064580" y="572834"/>
                <a:chExt cx="2822763" cy="5712331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33CD916-2DEB-4027-8FA0-8918FDCF1CB7}"/>
                    </a:ext>
                  </a:extLst>
                </p:cNvPr>
                <p:cNvGrpSpPr/>
                <p:nvPr/>
              </p:nvGrpSpPr>
              <p:grpSpPr>
                <a:xfrm>
                  <a:off x="9083311" y="572836"/>
                  <a:ext cx="2781860" cy="5712329"/>
                  <a:chOff x="6195874" y="725236"/>
                  <a:chExt cx="2781860" cy="5712329"/>
                </a:xfrm>
              </p:grpSpPr>
              <p:pic>
                <p:nvPicPr>
                  <p:cNvPr id="101" name="그림 100">
                    <a:extLst>
                      <a:ext uri="{FF2B5EF4-FFF2-40B4-BE49-F238E27FC236}">
                        <a16:creationId xmlns:a16="http://schemas.microsoft.com/office/drawing/2014/main" id="{577CDEC6-D061-4855-A64C-FE84E18639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51544"/>
                  <a:stretch/>
                </p:blipFill>
                <p:spPr>
                  <a:xfrm>
                    <a:off x="6195874" y="725236"/>
                    <a:ext cx="2781860" cy="291717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pic>
                <p:nvPicPr>
                  <p:cNvPr id="102" name="그림 101">
                    <a:extLst>
                      <a:ext uri="{FF2B5EF4-FFF2-40B4-BE49-F238E27FC236}">
                        <a16:creationId xmlns:a16="http://schemas.microsoft.com/office/drawing/2014/main" id="{8767E79D-CA48-4B38-A448-BF0A949CB3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44371" b="1939"/>
                  <a:stretch/>
                </p:blipFill>
                <p:spPr>
                  <a:xfrm>
                    <a:off x="6195874" y="3205275"/>
                    <a:ext cx="2781860" cy="323229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</p:grp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35BE850B-5A53-4171-A61A-378516D30FB7}"/>
                    </a:ext>
                  </a:extLst>
                </p:cNvPr>
                <p:cNvSpPr/>
                <p:nvPr/>
              </p:nvSpPr>
              <p:spPr>
                <a:xfrm>
                  <a:off x="9064580" y="572834"/>
                  <a:ext cx="2822763" cy="5697945"/>
                </a:xfrm>
                <a:prstGeom prst="rect">
                  <a:avLst/>
                </a:prstGeom>
                <a:noFill/>
                <a:ln w="28575">
                  <a:solidFill>
                    <a:srgbClr val="2BC2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F6D35089-5ED6-4197-898A-467CA5CF64A5}"/>
                    </a:ext>
                  </a:extLst>
                </p:cNvPr>
                <p:cNvGrpSpPr/>
                <p:nvPr/>
              </p:nvGrpSpPr>
              <p:grpSpPr>
                <a:xfrm>
                  <a:off x="9112639" y="1332342"/>
                  <a:ext cx="2722226" cy="4327679"/>
                  <a:chOff x="9112639" y="1332342"/>
                  <a:chExt cx="2722226" cy="4327679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CD4AEF6D-4869-4290-ABED-31FECAAB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435" r="24840" b="34437"/>
                  <a:stretch/>
                </p:blipFill>
                <p:spPr>
                  <a:xfrm>
                    <a:off x="9112639" y="1332342"/>
                    <a:ext cx="2722226" cy="4327679"/>
                  </a:xfrm>
                  <a:prstGeom prst="rect">
                    <a:avLst/>
                  </a:prstGeom>
                  <a:effectLst>
                    <a:softEdge rad="25400"/>
                  </a:effectLst>
                </p:spPr>
              </p:pic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EB148309-63FE-4298-AC99-2FD5B6DDB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06763" y="2084078"/>
                    <a:ext cx="604289" cy="532814"/>
                  </a:xfrm>
                  <a:prstGeom prst="rect">
                    <a:avLst/>
                  </a:prstGeom>
                </p:spPr>
              </p:pic>
              <p:pic>
                <p:nvPicPr>
                  <p:cNvPr id="104" name="그림 103" descr="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2F861EE5-CDF8-4846-AE0C-FBFD1A7ED0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01091" y="3829158"/>
                    <a:ext cx="584310" cy="584310"/>
                  </a:xfrm>
                  <a:prstGeom prst="rect">
                    <a:avLst/>
                  </a:prstGeom>
                </p:spPr>
              </p:pic>
              <p:pic>
                <p:nvPicPr>
                  <p:cNvPr id="112" name="그림 111" descr="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AD852D-9877-40D8-8987-7E5F4AF09C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74491" y="3104893"/>
                    <a:ext cx="584310" cy="584310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0EAB893-A84C-4BF8-8807-F25DC81B4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510" y="572834"/>
              <a:ext cx="275964" cy="2822467"/>
            </a:xfrm>
            <a:prstGeom prst="line">
              <a:avLst/>
            </a:prstGeom>
            <a:ln w="28575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5E8D377D-36AA-4143-BEFB-CD07324330EC}"/>
                </a:ext>
              </a:extLst>
            </p:cNvPr>
            <p:cNvCxnSpPr>
              <a:cxnSpLocks/>
            </p:cNvCxnSpPr>
            <p:nvPr/>
          </p:nvCxnSpPr>
          <p:spPr>
            <a:xfrm>
              <a:off x="5775626" y="4205139"/>
              <a:ext cx="271436" cy="2065640"/>
            </a:xfrm>
            <a:prstGeom prst="line">
              <a:avLst/>
            </a:prstGeom>
            <a:ln w="28575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D208E85-6F20-4633-AE0C-E2911F1F951A}"/>
              </a:ext>
            </a:extLst>
          </p:cNvPr>
          <p:cNvSpPr txBox="1"/>
          <p:nvPr/>
        </p:nvSpPr>
        <p:spPr>
          <a:xfrm>
            <a:off x="658939" y="-1804265"/>
            <a:ext cx="1621424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취향저격</a:t>
            </a:r>
            <a:endParaRPr lang="en-US" altLang="ko-KR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8261AD-DF94-4E16-8BA5-027A4706C272}"/>
              </a:ext>
            </a:extLst>
          </p:cNvPr>
          <p:cNvSpPr txBox="1"/>
          <p:nvPr/>
        </p:nvSpPr>
        <p:spPr>
          <a:xfrm>
            <a:off x="3306422" y="-746427"/>
            <a:ext cx="534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알고리즘 부분 호준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7F7567-BB06-46A3-B667-08746BCE9924}"/>
              </a:ext>
            </a:extLst>
          </p:cNvPr>
          <p:cNvGrpSpPr/>
          <p:nvPr/>
        </p:nvGrpSpPr>
        <p:grpSpPr>
          <a:xfrm>
            <a:off x="6816436" y="1034472"/>
            <a:ext cx="2862207" cy="5160995"/>
            <a:chOff x="1807021" y="-212271"/>
            <a:chExt cx="3538885" cy="73138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D2FC66-3F92-4CE1-B018-5B7572BC9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253"/>
            <a:stretch/>
          </p:blipFill>
          <p:spPr>
            <a:xfrm>
              <a:off x="1807021" y="-212271"/>
              <a:ext cx="3493215" cy="731380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5EE2EB0-0379-4907-A856-2E42753D9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021" y="1080429"/>
              <a:ext cx="3538885" cy="2261486"/>
            </a:xfrm>
            <a:prstGeom prst="rect">
              <a:avLst/>
            </a:prstGeom>
          </p:spPr>
        </p:pic>
        <p:pic>
          <p:nvPicPr>
            <p:cNvPr id="1028" name="Picture 4" descr="우아한형제들, 베트남 음식배달 시장 진출…극한시장엔 왜?">
              <a:extLst>
                <a:ext uri="{FF2B5EF4-FFF2-40B4-BE49-F238E27FC236}">
                  <a16:creationId xmlns:a16="http://schemas.microsoft.com/office/drawing/2014/main" id="{2B30F4DA-7BA8-4BEE-B278-AEB568555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08" b="32554"/>
            <a:stretch/>
          </p:blipFill>
          <p:spPr bwMode="auto">
            <a:xfrm>
              <a:off x="2685915" y="255008"/>
              <a:ext cx="1685543" cy="32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E03DD8-D442-4EEA-A681-A725FAD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57222" y1="67731" x2="55370" y2="73657"/>
                        <a14:backgroundMark x1="54630" y1="74120" x2="54444" y2="78796"/>
                        <a14:backgroundMark x1="53241" y1="81481" x2="53241" y2="85324"/>
                        <a14:backgroundMark x1="46296" y1="87037" x2="55046" y2="84676"/>
                        <a14:backgroundMark x1="42083" y1="79491" x2="40787" y2="90370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98" y="2199583"/>
            <a:ext cx="771107" cy="77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928AE22-64AF-40C1-A335-0D2303BA86B0}"/>
              </a:ext>
            </a:extLst>
          </p:cNvPr>
          <p:cNvSpPr/>
          <p:nvPr/>
        </p:nvSpPr>
        <p:spPr>
          <a:xfrm>
            <a:off x="8448704" y="2144380"/>
            <a:ext cx="1023258" cy="161723"/>
          </a:xfrm>
          <a:prstGeom prst="wedgeRectCallout">
            <a:avLst>
              <a:gd name="adj1" fmla="val -40248"/>
              <a:gd name="adj2" fmla="val 118031"/>
            </a:avLst>
          </a:prstGeom>
          <a:blipFill dpi="0" rotWithShape="1">
            <a:blip r:embed="rId13">
              <a:alphaModFix amt="2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5B18-A071-47BB-B80B-299A7FFE17F2}"/>
              </a:ext>
            </a:extLst>
          </p:cNvPr>
          <p:cNvSpPr txBox="1"/>
          <p:nvPr/>
        </p:nvSpPr>
        <p:spPr>
          <a:xfrm>
            <a:off x="8438313" y="2115977"/>
            <a:ext cx="31981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알짱</a:t>
            </a:r>
            <a:r>
              <a:rPr lang="ko-KR" altLang="en-US" sz="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님을</a:t>
            </a:r>
            <a:r>
              <a:rPr lang="ko-KR" altLang="en-US" sz="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위한 음식점이에요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28AE71-F9EA-4A5E-90D9-27D84E65BD7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8366" b="42332"/>
          <a:stretch/>
        </p:blipFill>
        <p:spPr>
          <a:xfrm>
            <a:off x="6806151" y="3580954"/>
            <a:ext cx="2872492" cy="205609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47A5CE01-65F1-4CD3-B8A8-55F7965CF0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" t="88825" r="-407" b="277"/>
          <a:stretch/>
        </p:blipFill>
        <p:spPr>
          <a:xfrm>
            <a:off x="6814872" y="5614105"/>
            <a:ext cx="2833830" cy="5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79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CD2AC1C-6C6B-49F5-B968-F1CDFC99A923}"/>
              </a:ext>
            </a:extLst>
          </p:cNvPr>
          <p:cNvSpPr txBox="1"/>
          <p:nvPr/>
        </p:nvSpPr>
        <p:spPr>
          <a:xfrm>
            <a:off x="2723071" y="1277257"/>
            <a:ext cx="7097261" cy="203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데이터를 처리한 후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사용자 별 데이터를 받아</a:t>
            </a:r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추천 알고리즘을 통해 사용자에게 다양한 가게와 메뉴를 추천해줍니다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후 추천 결과를 학습하여 좀 더 개선된 서비스를 </a:t>
            </a:r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제공할 수 있을 것입니다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9A437-5B33-42C1-8387-01A0E417ECA0}"/>
              </a:ext>
            </a:extLst>
          </p:cNvPr>
          <p:cNvSpPr txBox="1"/>
          <p:nvPr/>
        </p:nvSpPr>
        <p:spPr>
          <a:xfrm>
            <a:off x="658939" y="1294535"/>
            <a:ext cx="1621424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취향저격</a:t>
            </a:r>
            <a:endParaRPr lang="en-US" altLang="ko-KR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295402-9CD2-40FB-9F63-CC6CDB9A32DB}"/>
              </a:ext>
            </a:extLst>
          </p:cNvPr>
          <p:cNvGrpSpPr/>
          <p:nvPr/>
        </p:nvGrpSpPr>
        <p:grpSpPr>
          <a:xfrm>
            <a:off x="-1" y="3642013"/>
            <a:ext cx="10691813" cy="3144896"/>
            <a:chOff x="0" y="3271838"/>
            <a:chExt cx="12192000" cy="35861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D020A39-E157-4FDF-BBC6-968ED84B4C1E}"/>
                </a:ext>
              </a:extLst>
            </p:cNvPr>
            <p:cNvSpPr/>
            <p:nvPr/>
          </p:nvSpPr>
          <p:spPr>
            <a:xfrm>
              <a:off x="0" y="3271838"/>
              <a:ext cx="12192000" cy="35861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" name="순서도: 자기 디스크 4">
              <a:extLst>
                <a:ext uri="{FF2B5EF4-FFF2-40B4-BE49-F238E27FC236}">
                  <a16:creationId xmlns:a16="http://schemas.microsoft.com/office/drawing/2014/main" id="{6135A124-716B-46E8-A2C2-9CFAE4C152DB}"/>
                </a:ext>
              </a:extLst>
            </p:cNvPr>
            <p:cNvSpPr/>
            <p:nvPr/>
          </p:nvSpPr>
          <p:spPr>
            <a:xfrm>
              <a:off x="212088" y="3498853"/>
              <a:ext cx="1081530" cy="1005281"/>
            </a:xfrm>
            <a:prstGeom prst="flowChartMagneticDisk">
              <a:avLst/>
            </a:prstGeom>
            <a:solidFill>
              <a:srgbClr val="2AC1B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6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DB</a:t>
              </a:r>
              <a:endParaRPr lang="ko-KR" altLang="en-US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B25DED5-EA60-4F2A-82E6-3C7D3C2C612F}"/>
                </a:ext>
              </a:extLst>
            </p:cNvPr>
            <p:cNvSpPr/>
            <p:nvPr/>
          </p:nvSpPr>
          <p:spPr>
            <a:xfrm>
              <a:off x="1357074" y="3779181"/>
              <a:ext cx="727816" cy="479394"/>
            </a:xfrm>
            <a:prstGeom prst="rightArrow">
              <a:avLst/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73F6835-87C0-4978-99C2-CDC53374BCAC}"/>
                </a:ext>
              </a:extLst>
            </p:cNvPr>
            <p:cNvSpPr/>
            <p:nvPr/>
          </p:nvSpPr>
          <p:spPr>
            <a:xfrm>
              <a:off x="2148346" y="3575462"/>
              <a:ext cx="1404081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</a:t>
              </a:r>
              <a:endParaRPr lang="en-US" altLang="ko-KR" sz="1754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AA5E90E-151C-49FC-A742-B3D1A68D5A2B}"/>
                </a:ext>
              </a:extLst>
            </p:cNvPr>
            <p:cNvSpPr/>
            <p:nvPr/>
          </p:nvSpPr>
          <p:spPr>
            <a:xfrm>
              <a:off x="4406852" y="3575463"/>
              <a:ext cx="1404081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 별 </a:t>
              </a:r>
              <a:endParaRPr lang="en-US" altLang="ko-KR" sz="1754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B098545-9455-4CAB-B46D-8DD25D96DF53}"/>
                </a:ext>
              </a:extLst>
            </p:cNvPr>
            <p:cNvSpPr/>
            <p:nvPr/>
          </p:nvSpPr>
          <p:spPr>
            <a:xfrm>
              <a:off x="5890527" y="3779181"/>
              <a:ext cx="647919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D43196B-BA61-4DC0-A28E-9C998008B665}"/>
                </a:ext>
              </a:extLst>
            </p:cNvPr>
            <p:cNvSpPr/>
            <p:nvPr/>
          </p:nvSpPr>
          <p:spPr>
            <a:xfrm rot="5400000">
              <a:off x="10628627" y="4645334"/>
              <a:ext cx="659832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FD13332-54F4-4B4D-9B5A-18AFC802451B}"/>
                </a:ext>
              </a:extLst>
            </p:cNvPr>
            <p:cNvSpPr/>
            <p:nvPr/>
          </p:nvSpPr>
          <p:spPr>
            <a:xfrm>
              <a:off x="10115609" y="3575462"/>
              <a:ext cx="1685869" cy="85206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54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 확인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EC067CE-517E-44CD-93D2-D3115F33C25B}"/>
                </a:ext>
              </a:extLst>
            </p:cNvPr>
            <p:cNvSpPr/>
            <p:nvPr/>
          </p:nvSpPr>
          <p:spPr>
            <a:xfrm>
              <a:off x="10115609" y="5328289"/>
              <a:ext cx="1685869" cy="740952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9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서비스화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1876F355-01E5-43AB-8129-A217767943BE}"/>
                </a:ext>
              </a:extLst>
            </p:cNvPr>
            <p:cNvSpPr/>
            <p:nvPr/>
          </p:nvSpPr>
          <p:spPr>
            <a:xfrm>
              <a:off x="3679339" y="3779181"/>
              <a:ext cx="727816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7AB3749-3103-40DF-9F62-ED0B8A68A9C1}"/>
                </a:ext>
              </a:extLst>
            </p:cNvPr>
            <p:cNvSpPr/>
            <p:nvPr/>
          </p:nvSpPr>
          <p:spPr>
            <a:xfrm>
              <a:off x="6665358" y="3386252"/>
              <a:ext cx="2577702" cy="3083128"/>
            </a:xfrm>
            <a:prstGeom prst="roundRect">
              <a:avLst/>
            </a:prstGeom>
            <a:solidFill>
              <a:srgbClr val="0099C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56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예측 모델 사용</a:t>
              </a:r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2456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8CE420C-1EBF-441D-A6D3-160406755DD8}"/>
                </a:ext>
              </a:extLst>
            </p:cNvPr>
            <p:cNvSpPr/>
            <p:nvPr/>
          </p:nvSpPr>
          <p:spPr>
            <a:xfrm>
              <a:off x="6916839" y="3962017"/>
              <a:ext cx="2074739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CF(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협업 필터링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 </a:t>
              </a:r>
            </a:p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AB59757-00CA-472F-AFF6-82DBA4DAEE4F}"/>
                </a:ext>
              </a:extLst>
            </p:cNvPr>
            <p:cNvSpPr/>
            <p:nvPr/>
          </p:nvSpPr>
          <p:spPr>
            <a:xfrm>
              <a:off x="6916839" y="4775313"/>
              <a:ext cx="2074739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CBF(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컨텐츠 필터링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 </a:t>
              </a:r>
            </a:p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3E537A-D4EC-4658-A765-1FFDD02805B5}"/>
                </a:ext>
              </a:extLst>
            </p:cNvPr>
            <p:cNvSpPr/>
            <p:nvPr/>
          </p:nvSpPr>
          <p:spPr>
            <a:xfrm>
              <a:off x="6936533" y="5609863"/>
              <a:ext cx="2035350" cy="719091"/>
            </a:xfrm>
            <a:prstGeom prst="roundRect">
              <a:avLst/>
            </a:prstGeom>
            <a:solidFill>
              <a:srgbClr val="A3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통계학</a:t>
              </a:r>
              <a:r>
                <a:rPr lang="en-US" altLang="ko-KR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 </a:t>
              </a:r>
              <a:r>
                <a:rPr lang="ko-KR" altLang="en-US" sz="1579" dirty="0">
                  <a:solidFill>
                    <a:srgbClr val="262626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기반 추천</a:t>
              </a:r>
              <a:endParaRPr lang="ko-KR" altLang="en-US" sz="1579" dirty="0">
                <a:solidFill>
                  <a:srgbClr val="262626"/>
                </a:solidFill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8B02C262-D49D-49AB-9CC5-6D4BCA54394A}"/>
                </a:ext>
              </a:extLst>
            </p:cNvPr>
            <p:cNvSpPr/>
            <p:nvPr/>
          </p:nvSpPr>
          <p:spPr>
            <a:xfrm>
              <a:off x="9411183" y="3776925"/>
              <a:ext cx="647919" cy="479394"/>
            </a:xfrm>
            <a:prstGeom prst="rightArrow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96600B-8EFE-4942-ADA4-FA887EE96EE8}"/>
                </a:ext>
              </a:extLst>
            </p:cNvPr>
            <p:cNvGrpSpPr/>
            <p:nvPr/>
          </p:nvGrpSpPr>
          <p:grpSpPr>
            <a:xfrm>
              <a:off x="2428879" y="4520017"/>
              <a:ext cx="8627773" cy="2247553"/>
              <a:chOff x="2428879" y="4520017"/>
              <a:chExt cx="8627773" cy="2247553"/>
            </a:xfrm>
          </p:grpSpPr>
          <p:sp>
            <p:nvSpPr>
              <p:cNvPr id="20" name="화살표: 위로 굽음 19">
                <a:extLst>
                  <a:ext uri="{FF2B5EF4-FFF2-40B4-BE49-F238E27FC236}">
                    <a16:creationId xmlns:a16="http://schemas.microsoft.com/office/drawing/2014/main" id="{70FEB235-1BB4-4DE3-9B55-A7BB2AF1F6CB}"/>
                  </a:ext>
                </a:extLst>
              </p:cNvPr>
              <p:cNvSpPr/>
              <p:nvPr/>
            </p:nvSpPr>
            <p:spPr>
              <a:xfrm flipH="1">
                <a:off x="2428879" y="4520017"/>
                <a:ext cx="8627773" cy="2247553"/>
              </a:xfrm>
              <a:prstGeom prst="bentUpArrow">
                <a:avLst>
                  <a:gd name="adj1" fmla="val 9467"/>
                  <a:gd name="adj2" fmla="val 14932"/>
                  <a:gd name="adj3" fmla="val 23127"/>
                </a:avLst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8FD12F7-95B1-4CBF-AF02-AC0E8DFE30ED}"/>
                  </a:ext>
                </a:extLst>
              </p:cNvPr>
              <p:cNvSpPr/>
              <p:nvPr/>
            </p:nvSpPr>
            <p:spPr>
              <a:xfrm>
                <a:off x="10860433" y="6159670"/>
                <a:ext cx="196219" cy="607900"/>
              </a:xfrm>
              <a:prstGeom prst="rect">
                <a:avLst/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5F8517A-F2EB-4162-8B3F-D88FE4A519DF}"/>
                  </a:ext>
                </a:extLst>
              </p:cNvPr>
              <p:cNvSpPr/>
              <p:nvPr/>
            </p:nvSpPr>
            <p:spPr>
              <a:xfrm rot="5400000">
                <a:off x="10622326" y="6355930"/>
                <a:ext cx="193040" cy="607900"/>
              </a:xfrm>
              <a:prstGeom prst="rect">
                <a:avLst/>
              </a:prstGeom>
              <a:solidFill>
                <a:srgbClr val="0099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8A05A4-2207-4172-8D42-FFB3555B2EDA}"/>
              </a:ext>
            </a:extLst>
          </p:cNvPr>
          <p:cNvSpPr/>
          <p:nvPr/>
        </p:nvSpPr>
        <p:spPr>
          <a:xfrm>
            <a:off x="-1" y="772765"/>
            <a:ext cx="10691813" cy="3097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83734802-C7C8-4F55-ADB4-08BD919E1AE4}"/>
              </a:ext>
            </a:extLst>
          </p:cNvPr>
          <p:cNvSpPr/>
          <p:nvPr/>
        </p:nvSpPr>
        <p:spPr>
          <a:xfrm>
            <a:off x="1569801" y="1474924"/>
            <a:ext cx="1280203" cy="1276687"/>
          </a:xfrm>
          <a:prstGeom prst="flowChartMagneticDisk">
            <a:avLst/>
          </a:prstGeom>
          <a:solidFill>
            <a:srgbClr val="2AC1B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3508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81C6AA-CCEC-4652-914D-08F10EE6CD0B}"/>
              </a:ext>
            </a:extLst>
          </p:cNvPr>
          <p:cNvGrpSpPr/>
          <p:nvPr/>
        </p:nvGrpSpPr>
        <p:grpSpPr>
          <a:xfrm>
            <a:off x="3651509" y="1176090"/>
            <a:ext cx="1787310" cy="1516431"/>
            <a:chOff x="2037271" y="1430614"/>
            <a:chExt cx="2038091" cy="1729204"/>
          </a:xfrm>
        </p:grpSpPr>
        <p:pic>
          <p:nvPicPr>
            <p:cNvPr id="1026" name="Picture 2" descr="[사진=배달의민족 캡쳐]">
              <a:extLst>
                <a:ext uri="{FF2B5EF4-FFF2-40B4-BE49-F238E27FC236}">
                  <a16:creationId xmlns:a16="http://schemas.microsoft.com/office/drawing/2014/main" id="{77E7B3D0-0B21-487D-8DBD-BC97D669D5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6000" b="92222" l="15385" r="87291">
                          <a14:foregroundMark x1="54515" y1="48444" x2="54515" y2="48444"/>
                          <a14:foregroundMark x1="31104" y1="92222" x2="31104" y2="92222"/>
                          <a14:foregroundMark x1="75585" y1="89333" x2="75585" y2="89333"/>
                          <a14:foregroundMark x1="56187" y1="48222" x2="56187" y2="48222"/>
                          <a14:backgroundMark x1="42140" y1="77556" x2="42140" y2="77556"/>
                          <a14:backgroundMark x1="41806" y1="81111" x2="41806" y2="81111"/>
                          <a14:backgroundMark x1="47492" y1="74222" x2="47492" y2="74222"/>
                          <a14:backgroundMark x1="50167" y1="74000" x2="50167" y2="74000"/>
                          <a14:backgroundMark x1="64214" y1="68444" x2="64214" y2="68444"/>
                          <a14:backgroundMark x1="62876" y1="66667" x2="62876" y2="66667"/>
                          <a14:backgroundMark x1="64548" y1="69778" x2="64548" y2="69778"/>
                          <a14:backgroundMark x1="64214" y1="71111" x2="64214" y2="7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" t="40468" r="3498" b="3403"/>
            <a:stretch/>
          </p:blipFill>
          <p:spPr bwMode="auto">
            <a:xfrm flipH="1">
              <a:off x="2122275" y="1430614"/>
              <a:ext cx="1953087" cy="1729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F2EDD4-E860-411E-8F8B-992A9F7916D4}"/>
                </a:ext>
              </a:extLst>
            </p:cNvPr>
            <p:cNvSpPr txBox="1"/>
            <p:nvPr/>
          </p:nvSpPr>
          <p:spPr>
            <a:xfrm>
              <a:off x="2037271" y="1778034"/>
              <a:ext cx="824759" cy="56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754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77" dirty="0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77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86A63D-56C5-4198-A572-5F8274ECC51B}"/>
              </a:ext>
            </a:extLst>
          </p:cNvPr>
          <p:cNvSpPr txBox="1"/>
          <p:nvPr/>
        </p:nvSpPr>
        <p:spPr>
          <a:xfrm>
            <a:off x="1553003" y="2829830"/>
            <a:ext cx="1362191" cy="106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별</a:t>
            </a:r>
            <a:endParaRPr lang="en-US" altLang="ko-KR" sz="2105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리뷰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8F0E-C126-4585-A96C-484ABB343AFA}"/>
              </a:ext>
            </a:extLst>
          </p:cNvPr>
          <p:cNvSpPr txBox="1"/>
          <p:nvPr/>
        </p:nvSpPr>
        <p:spPr>
          <a:xfrm>
            <a:off x="3042068" y="2401427"/>
            <a:ext cx="3323875" cy="11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8" dirty="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---------------&gt;</a:t>
            </a:r>
            <a:endParaRPr lang="ko-KR" altLang="en-US" sz="3508" dirty="0">
              <a:solidFill>
                <a:srgbClr val="2AC1BC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DAA356-690F-43FE-B088-DF81881C128B}"/>
              </a:ext>
            </a:extLst>
          </p:cNvPr>
          <p:cNvSpPr/>
          <p:nvPr/>
        </p:nvSpPr>
        <p:spPr>
          <a:xfrm>
            <a:off x="6731855" y="1349581"/>
            <a:ext cx="2748211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3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263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63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939CFB-E304-4959-8C3A-53D707DD011A}"/>
              </a:ext>
            </a:extLst>
          </p:cNvPr>
          <p:cNvSpPr/>
          <p:nvPr/>
        </p:nvSpPr>
        <p:spPr>
          <a:xfrm>
            <a:off x="6731854" y="1934308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3B94CC7-9F10-4683-9C3D-C85AD14F0996}"/>
              </a:ext>
            </a:extLst>
          </p:cNvPr>
          <p:cNvSpPr/>
          <p:nvPr/>
        </p:nvSpPr>
        <p:spPr>
          <a:xfrm>
            <a:off x="7681437" y="1934306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C1597-61D5-4AF5-B918-02E1E3DE67A8}"/>
              </a:ext>
            </a:extLst>
          </p:cNvPr>
          <p:cNvSpPr/>
          <p:nvPr/>
        </p:nvSpPr>
        <p:spPr>
          <a:xfrm>
            <a:off x="8631019" y="1934306"/>
            <a:ext cx="778532" cy="451548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68D5AA-0F69-4392-956A-871489AF62DA}"/>
              </a:ext>
            </a:extLst>
          </p:cNvPr>
          <p:cNvSpPr/>
          <p:nvPr/>
        </p:nvSpPr>
        <p:spPr>
          <a:xfrm>
            <a:off x="6736575" y="2538967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60BD2D-F39B-42AF-B69B-07CDAC6FC9B5}"/>
              </a:ext>
            </a:extLst>
          </p:cNvPr>
          <p:cNvSpPr/>
          <p:nvPr/>
        </p:nvSpPr>
        <p:spPr>
          <a:xfrm>
            <a:off x="6731854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40D01AD-C2C9-4DF1-A847-A2674AFB9E03}"/>
              </a:ext>
            </a:extLst>
          </p:cNvPr>
          <p:cNvSpPr/>
          <p:nvPr/>
        </p:nvSpPr>
        <p:spPr>
          <a:xfrm>
            <a:off x="6731854" y="324432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04AEA7B-9CF8-46D0-BD50-0E22CF645992}"/>
              </a:ext>
            </a:extLst>
          </p:cNvPr>
          <p:cNvSpPr/>
          <p:nvPr/>
        </p:nvSpPr>
        <p:spPr>
          <a:xfrm>
            <a:off x="7681438" y="2519036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F274EF-C036-4BC9-BAEF-03B9F15808F2}"/>
              </a:ext>
            </a:extLst>
          </p:cNvPr>
          <p:cNvSpPr/>
          <p:nvPr/>
        </p:nvSpPr>
        <p:spPr>
          <a:xfrm>
            <a:off x="7681437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7CA1A5B-4D1A-42B8-BEDD-6A78D94F50E8}"/>
              </a:ext>
            </a:extLst>
          </p:cNvPr>
          <p:cNvSpPr/>
          <p:nvPr/>
        </p:nvSpPr>
        <p:spPr>
          <a:xfrm>
            <a:off x="7681437" y="3236943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580D84D-5574-4803-8221-FA7E4073626F}"/>
              </a:ext>
            </a:extLst>
          </p:cNvPr>
          <p:cNvSpPr/>
          <p:nvPr/>
        </p:nvSpPr>
        <p:spPr>
          <a:xfrm>
            <a:off x="8631020" y="2519036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589E2B1-6CF2-4072-9727-385B07EB3300}"/>
              </a:ext>
            </a:extLst>
          </p:cNvPr>
          <p:cNvSpPr/>
          <p:nvPr/>
        </p:nvSpPr>
        <p:spPr>
          <a:xfrm>
            <a:off x="8631019" y="2879950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7E8F739-52CF-41A2-8857-9260524E5D60}"/>
              </a:ext>
            </a:extLst>
          </p:cNvPr>
          <p:cNvSpPr/>
          <p:nvPr/>
        </p:nvSpPr>
        <p:spPr>
          <a:xfrm>
            <a:off x="8631019" y="3236943"/>
            <a:ext cx="778532" cy="28269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B0419-784C-42DD-9782-C24FFA92C236}"/>
              </a:ext>
            </a:extLst>
          </p:cNvPr>
          <p:cNvSpPr txBox="1"/>
          <p:nvPr/>
        </p:nvSpPr>
        <p:spPr>
          <a:xfrm>
            <a:off x="541648" y="3976108"/>
            <a:ext cx="5393876" cy="686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 데이터를 어떻게 사용할까요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3ABB3D-5251-4493-89CB-2BECF82E5CD5}"/>
              </a:ext>
            </a:extLst>
          </p:cNvPr>
          <p:cNvSpPr txBox="1"/>
          <p:nvPr/>
        </p:nvSpPr>
        <p:spPr>
          <a:xfrm>
            <a:off x="667836" y="4808675"/>
            <a:ext cx="8490960" cy="1388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 중 리뷰 데이터를 이용합니다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속에는 메뉴와 그 메뉴의 맛과 재료에 대한 속성이 들어있습니다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바로 이러한 데이터를 통해 가게의 메뉴 별 속성값을 매칭해주게 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969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2E802F-A828-4CF3-8069-5E9049234D95}"/>
              </a:ext>
            </a:extLst>
          </p:cNvPr>
          <p:cNvSpPr/>
          <p:nvPr/>
        </p:nvSpPr>
        <p:spPr>
          <a:xfrm>
            <a:off x="-1" y="772765"/>
            <a:ext cx="10691813" cy="3097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25" name="순서도: 자기 디스크 24">
            <a:extLst>
              <a:ext uri="{FF2B5EF4-FFF2-40B4-BE49-F238E27FC236}">
                <a16:creationId xmlns:a16="http://schemas.microsoft.com/office/drawing/2014/main" id="{53DEBF1C-C45C-4AC6-BC3D-714D4F4F0A60}"/>
              </a:ext>
            </a:extLst>
          </p:cNvPr>
          <p:cNvSpPr/>
          <p:nvPr/>
        </p:nvSpPr>
        <p:spPr>
          <a:xfrm>
            <a:off x="563240" y="1178674"/>
            <a:ext cx="1280203" cy="1276687"/>
          </a:xfrm>
          <a:prstGeom prst="flowChartMagneticDisk">
            <a:avLst/>
          </a:prstGeom>
          <a:solidFill>
            <a:srgbClr val="2AC1B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8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3508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487BA2-58A7-4D94-8740-DA2A4381C2B7}"/>
              </a:ext>
            </a:extLst>
          </p:cNvPr>
          <p:cNvSpPr txBox="1"/>
          <p:nvPr/>
        </p:nvSpPr>
        <p:spPr>
          <a:xfrm>
            <a:off x="521745" y="2489392"/>
            <a:ext cx="1362191" cy="74020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유저 별</a:t>
            </a:r>
            <a:endParaRPr lang="en-US" altLang="ko-KR" sz="2105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2105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주문 내역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ED44D9D-3676-4459-BC92-055BDE45984D}"/>
              </a:ext>
            </a:extLst>
          </p:cNvPr>
          <p:cNvSpPr/>
          <p:nvPr/>
        </p:nvSpPr>
        <p:spPr>
          <a:xfrm>
            <a:off x="1993824" y="1606814"/>
            <a:ext cx="949807" cy="420406"/>
          </a:xfrm>
          <a:prstGeom prst="rightArrow">
            <a:avLst/>
          </a:prstGeom>
          <a:solidFill>
            <a:srgbClr val="2AC1B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1641F8-C328-4AA7-BC50-97C1F8709BA7}"/>
              </a:ext>
            </a:extLst>
          </p:cNvPr>
          <p:cNvSpPr/>
          <p:nvPr/>
        </p:nvSpPr>
        <p:spPr>
          <a:xfrm>
            <a:off x="3231687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956F6C-721C-468F-94EE-EC1951A53945}"/>
              </a:ext>
            </a:extLst>
          </p:cNvPr>
          <p:cNvSpPr/>
          <p:nvPr/>
        </p:nvSpPr>
        <p:spPr>
          <a:xfrm>
            <a:off x="5725441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EC5535-C016-44BF-BDF7-C66B945081A0}"/>
              </a:ext>
            </a:extLst>
          </p:cNvPr>
          <p:cNvSpPr/>
          <p:nvPr/>
        </p:nvSpPr>
        <p:spPr>
          <a:xfrm>
            <a:off x="8662967" y="1722789"/>
            <a:ext cx="1280203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56BD361-0DFB-4382-A792-AB683EDC6CDB}"/>
              </a:ext>
            </a:extLst>
          </p:cNvPr>
          <p:cNvSpPr/>
          <p:nvPr/>
        </p:nvSpPr>
        <p:spPr>
          <a:xfrm>
            <a:off x="3231687" y="2272410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A861D5C-B8B6-4B58-B4C2-751462116CB3}"/>
              </a:ext>
            </a:extLst>
          </p:cNvPr>
          <p:cNvSpPr/>
          <p:nvPr/>
        </p:nvSpPr>
        <p:spPr>
          <a:xfrm>
            <a:off x="3231687" y="2665568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29D182-A21C-43A3-AA7D-E007D6A1E31D}"/>
              </a:ext>
            </a:extLst>
          </p:cNvPr>
          <p:cNvSpPr/>
          <p:nvPr/>
        </p:nvSpPr>
        <p:spPr>
          <a:xfrm>
            <a:off x="3231687" y="3058726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162E72-5DDC-4E73-A6FA-F3E88D47EAD9}"/>
              </a:ext>
            </a:extLst>
          </p:cNvPr>
          <p:cNvSpPr/>
          <p:nvPr/>
        </p:nvSpPr>
        <p:spPr>
          <a:xfrm>
            <a:off x="5725441" y="2274035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ADD8309-5C4E-4A68-BC2A-0EA8C4C785DC}"/>
              </a:ext>
            </a:extLst>
          </p:cNvPr>
          <p:cNvSpPr/>
          <p:nvPr/>
        </p:nvSpPr>
        <p:spPr>
          <a:xfrm>
            <a:off x="5725441" y="2667194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6F0D62A-2428-427C-8B32-2EA2673EBB5D}"/>
              </a:ext>
            </a:extLst>
          </p:cNvPr>
          <p:cNvSpPr/>
          <p:nvPr/>
        </p:nvSpPr>
        <p:spPr>
          <a:xfrm>
            <a:off x="5725441" y="3060352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586FAE4-297C-43EF-9454-2806D8DB3FB3}"/>
              </a:ext>
            </a:extLst>
          </p:cNvPr>
          <p:cNvSpPr/>
          <p:nvPr/>
        </p:nvSpPr>
        <p:spPr>
          <a:xfrm>
            <a:off x="8662967" y="2274035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: w_1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9AF49D9-8CD8-4F5D-8A76-C275B48E3A7E}"/>
              </a:ext>
            </a:extLst>
          </p:cNvPr>
          <p:cNvSpPr/>
          <p:nvPr/>
        </p:nvSpPr>
        <p:spPr>
          <a:xfrm>
            <a:off x="8662967" y="2667194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: w_2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14CE9B8-9AE6-4CEF-99F4-721BC91DBC94}"/>
              </a:ext>
            </a:extLst>
          </p:cNvPr>
          <p:cNvSpPr/>
          <p:nvPr/>
        </p:nvSpPr>
        <p:spPr>
          <a:xfrm>
            <a:off x="8662967" y="3060352"/>
            <a:ext cx="1280203" cy="263944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: w_3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BDE98D-ABF4-4DEF-ABD4-7B42580505D8}"/>
              </a:ext>
            </a:extLst>
          </p:cNvPr>
          <p:cNvSpPr/>
          <p:nvPr/>
        </p:nvSpPr>
        <p:spPr>
          <a:xfrm>
            <a:off x="3231687" y="1224530"/>
            <a:ext cx="6711484" cy="420406"/>
          </a:xfrm>
          <a:prstGeom prst="roundRect">
            <a:avLst/>
          </a:prstGeom>
          <a:solidFill>
            <a:srgbClr val="0099C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</a:t>
            </a:r>
            <a:r>
              <a:rPr lang="en-US" altLang="ko-KR" sz="1579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579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8833E-F140-41F3-BB4D-011D5A6FBDA6}"/>
              </a:ext>
            </a:extLst>
          </p:cNvPr>
          <p:cNvSpPr txBox="1"/>
          <p:nvPr/>
        </p:nvSpPr>
        <p:spPr>
          <a:xfrm>
            <a:off x="866608" y="10728362"/>
            <a:ext cx="6798656" cy="362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54" dirty="0">
                <a:solidFill>
                  <a:srgbClr val="2AC1BC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※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가중치 </a:t>
            </a:r>
            <a:r>
              <a:rPr lang="en-US" altLang="ko-KR" sz="1754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W_i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전체 주문횟수 분의 가게 이용횟수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백분율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순서화를 한다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754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3849C-48FF-47BB-BF18-690DAF4A0DAF}"/>
              </a:ext>
            </a:extLst>
          </p:cNvPr>
          <p:cNvSpPr txBox="1"/>
          <p:nvPr/>
        </p:nvSpPr>
        <p:spPr>
          <a:xfrm>
            <a:off x="681164" y="9219195"/>
            <a:ext cx="8231741" cy="106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유저의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주문 내역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해당 가게의 정보 데이터와 메뉴 태그를 상속받습니다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상속받은 태그는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속성값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맛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재료 등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나누어 적재한다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ACD72A-5852-47A9-96FB-079A3B8A8E73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4511890" y="2404382"/>
            <a:ext cx="1213551" cy="39478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E1E13A-DFB2-440F-9DCD-247E714B8F38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7005644" y="2406007"/>
            <a:ext cx="1657322" cy="7863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E58D8D-6372-46F0-AB4B-12EEEA593608}"/>
              </a:ext>
            </a:extLst>
          </p:cNvPr>
          <p:cNvCxnSpPr>
            <a:stCxn id="32" idx="3"/>
            <a:endCxn id="34" idx="1"/>
          </p:cNvCxnSpPr>
          <p:nvPr/>
        </p:nvCxnSpPr>
        <p:spPr>
          <a:xfrm flipV="1">
            <a:off x="4511890" y="2406008"/>
            <a:ext cx="1213551" cy="3915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9EAAD8-4E0E-4364-9A5C-BD8D424417C9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4511890" y="2797540"/>
            <a:ext cx="1213551" cy="16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C0DE05-3905-480B-88CD-732B5C76AE2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4511890" y="2799166"/>
            <a:ext cx="1213551" cy="39153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056900-4C1F-4B87-AF0A-09E6F7538E74}"/>
              </a:ext>
            </a:extLst>
          </p:cNvPr>
          <p:cNvCxnSpPr>
            <a:stCxn id="33" idx="3"/>
            <a:endCxn id="36" idx="1"/>
          </p:cNvCxnSpPr>
          <p:nvPr/>
        </p:nvCxnSpPr>
        <p:spPr>
          <a:xfrm>
            <a:off x="4511890" y="3190698"/>
            <a:ext cx="1213551" cy="16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6E4181-C727-4934-B228-B43A764FAB1A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>
            <a:off x="7005644" y="2406007"/>
            <a:ext cx="165732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8EB37A-A313-4F56-96C8-B7BDBF4B7B0C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7005644" y="2406008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418D312-70B2-44B4-9F77-D2E8F9FD47DA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7005644" y="2406008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ABAFFF-A4BE-421B-8628-5B86BA22C13F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>
            <a:off x="7005644" y="2799166"/>
            <a:ext cx="1657322" cy="393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C2AD9C9-064C-4357-B0D8-35A2A21D0366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 flipV="1">
            <a:off x="7005644" y="2406007"/>
            <a:ext cx="1657322" cy="7863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161EC7-643F-474E-AAD1-8947B6280254}"/>
              </a:ext>
            </a:extLst>
          </p:cNvPr>
          <p:cNvSpPr txBox="1"/>
          <p:nvPr/>
        </p:nvSpPr>
        <p:spPr>
          <a:xfrm>
            <a:off x="521744" y="8597811"/>
            <a:ext cx="6703090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먹는게 보기 좋아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~</a:t>
            </a:r>
            <a:endParaRPr lang="ko-KR" altLang="en-US" sz="2806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3A2C81-B5CF-42A8-9C91-351EABDF128E}"/>
              </a:ext>
            </a:extLst>
          </p:cNvPr>
          <p:cNvSpPr txBox="1"/>
          <p:nvPr/>
        </p:nvSpPr>
        <p:spPr>
          <a:xfrm>
            <a:off x="541648" y="3976107"/>
            <a:ext cx="7303428" cy="52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먹었다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BD0D39-94AE-42EA-9DED-763F5860ACE5}"/>
              </a:ext>
            </a:extLst>
          </p:cNvPr>
          <p:cNvSpPr txBox="1"/>
          <p:nvPr/>
        </p:nvSpPr>
        <p:spPr>
          <a:xfrm>
            <a:off x="667836" y="4808676"/>
            <a:ext cx="8490960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유저의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주문 내역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해당 가게의 정보 데이터와 메뉴 태그를 상속받습니다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상속받은 태그는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ko-KR" altLang="en-US" sz="2105" b="1" dirty="0">
                <a:solidFill>
                  <a:srgbClr val="00CC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속성값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맛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재료 등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나누어 적재됩니다</a:t>
            </a:r>
            <a:r>
              <a:rPr lang="en-US" altLang="ko-KR" sz="2105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105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90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58833E-F140-41F3-BB4D-011D5A6FBDA6}"/>
              </a:ext>
            </a:extLst>
          </p:cNvPr>
          <p:cNvSpPr txBox="1"/>
          <p:nvPr/>
        </p:nvSpPr>
        <p:spPr>
          <a:xfrm>
            <a:off x="1034683" y="5559770"/>
            <a:ext cx="5234125" cy="362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54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※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행렬 값은 관계 있음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/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관계 없음 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 </a:t>
            </a:r>
            <a:r>
              <a:rPr lang="ko-KR" altLang="en-US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구성되어 있다</a:t>
            </a:r>
            <a:r>
              <a:rPr lang="en-US" altLang="ko-KR" sz="1754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754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93849C-48FF-47BB-BF18-690DAF4A0DAF}"/>
              </a:ext>
            </a:extLst>
          </p:cNvPr>
          <p:cNvSpPr txBox="1"/>
          <p:nvPr/>
        </p:nvSpPr>
        <p:spPr>
          <a:xfrm>
            <a:off x="1034683" y="2110501"/>
            <a:ext cx="6167073" cy="11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위의 유저의 특성을 표현하자면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endParaRPr lang="en-US" altLang="ko-KR" sz="2193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 데이터는 총 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매트릭스로 구성이 되어있습니다</a:t>
            </a:r>
            <a:r>
              <a:rPr lang="en-US" altLang="ko-KR" sz="2193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06453B3-A18F-4DF4-8A12-E0ECFCE4738C}"/>
              </a:ext>
            </a:extLst>
          </p:cNvPr>
          <p:cNvGraphicFramePr>
            <a:graphicFrameLocks noGrp="1"/>
          </p:cNvGraphicFramePr>
          <p:nvPr/>
        </p:nvGraphicFramePr>
        <p:xfrm>
          <a:off x="1115907" y="3779837"/>
          <a:ext cx="3812768" cy="162604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95319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</a:t>
                      </a: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가게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A236977E-62C1-4BD6-9FDA-2A7A3274CE3B}"/>
              </a:ext>
            </a:extLst>
          </p:cNvPr>
          <p:cNvGraphicFramePr>
            <a:graphicFrameLocks noGrp="1"/>
          </p:cNvGraphicFramePr>
          <p:nvPr/>
        </p:nvGraphicFramePr>
        <p:xfrm>
          <a:off x="5634203" y="3779837"/>
          <a:ext cx="3812768" cy="162604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95319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95319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</a:t>
                      </a: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메뉴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25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속성 </a:t>
                      </a:r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0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을지로체 TTF" panose="020B0600000101010101" pitchFamily="50" charset="-127"/>
                          <a:ea typeface="배달의민족 을지로체 TTF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배달의민족 을지로체 TTF" panose="020B0600000101010101" pitchFamily="50" charset="-127"/>
                        <a:ea typeface="배달의민족 을지로체 TTF" panose="020B0600000101010101" pitchFamily="50" charset="-127"/>
                      </a:endParaRPr>
                    </a:p>
                  </a:txBody>
                  <a:tcPr marL="80189" marR="80189" marT="40094" marB="4009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64A2330-4387-4275-8B18-28CA23EC51D6}"/>
              </a:ext>
            </a:extLst>
          </p:cNvPr>
          <p:cNvSpPr txBox="1"/>
          <p:nvPr/>
        </p:nvSpPr>
        <p:spPr>
          <a:xfrm>
            <a:off x="680030" y="1347115"/>
            <a:ext cx="4972836" cy="52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너는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가게의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한 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OO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</a:t>
            </a:r>
            <a:r>
              <a:rPr lang="en-US" altLang="ko-KR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sz="2806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먹었다</a:t>
            </a:r>
          </a:p>
        </p:txBody>
      </p:sp>
    </p:spTree>
    <p:extLst>
      <p:ext uri="{BB962C8B-B14F-4D97-AF65-F5344CB8AC3E}">
        <p14:creationId xmlns:p14="http://schemas.microsoft.com/office/powerpoint/2010/main" val="4041419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8872F49-114D-42D2-9CEF-3F9EB009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0280"/>
            <a:ext cx="5038760" cy="33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CBDD3-26F2-4EAF-9E48-E0223CA95669}"/>
              </a:ext>
            </a:extLst>
          </p:cNvPr>
          <p:cNvSpPr txBox="1"/>
          <p:nvPr/>
        </p:nvSpPr>
        <p:spPr>
          <a:xfrm>
            <a:off x="5709031" y="3393369"/>
            <a:ext cx="4281088" cy="198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사용자는 그동안 어떤 음식과 가게를 고를지 고민하던 늪에서 빠져나와 편함을 느끼게 될 것입니다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한마디로 더 빠르고 쉽게 자신이 원하는 음식을 먹을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편함은 긍정적인 인식을 심어주고 더 많은 사용자와 주문 수를 기대할 수 있게 해줍니다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자신도 인식하지 못한 음식 취향을 우리가 몰래 알아내어 추천을 해준다면 깜짝 놀라지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배민어플에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접속하는 것을 즐겁게 해줌으로써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대한 충성도가 높아지는 것을 기대합니다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738FC-F484-4562-A68F-99F87F1CE6BA}"/>
              </a:ext>
            </a:extLst>
          </p:cNvPr>
          <p:cNvSpPr txBox="1"/>
          <p:nvPr/>
        </p:nvSpPr>
        <p:spPr>
          <a:xfrm>
            <a:off x="373337" y="1298176"/>
            <a:ext cx="2670048" cy="144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 효과</a:t>
            </a:r>
            <a:endParaRPr lang="en-US" altLang="ko-KR" sz="3157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불편함을 편함으로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F66CF-0774-4071-AB22-0E6CD65DD92D}"/>
              </a:ext>
            </a:extLst>
          </p:cNvPr>
          <p:cNvSpPr txBox="1"/>
          <p:nvPr/>
        </p:nvSpPr>
        <p:spPr>
          <a:xfrm>
            <a:off x="3683691" y="1271186"/>
            <a:ext cx="4050681" cy="1037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장담합니다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타사와의 점유율 경쟁에서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지금보다 더 독보적인 우위를 점할 수 있을 것입니다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업계에서 누구도 시도하지 않았던 개인화 추천 서비스가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오직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에서만 시행되는 것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독보적이죠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도전이 기대가 되지 않을 수 없습니다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14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D738FC-F484-4562-A68F-99F87F1CE6BA}"/>
              </a:ext>
            </a:extLst>
          </p:cNvPr>
          <p:cNvSpPr txBox="1"/>
          <p:nvPr/>
        </p:nvSpPr>
        <p:spPr>
          <a:xfrm>
            <a:off x="373337" y="1298176"/>
            <a:ext cx="2670048" cy="144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 효과</a:t>
            </a:r>
            <a:endParaRPr lang="en-US" altLang="ko-KR" sz="3157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불편함을 편함으로</a:t>
            </a:r>
            <a:endParaRPr lang="ko-KR" altLang="en-US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F66CF-0774-4071-AB22-0E6CD65DD92D}"/>
              </a:ext>
            </a:extLst>
          </p:cNvPr>
          <p:cNvSpPr txBox="1"/>
          <p:nvPr/>
        </p:nvSpPr>
        <p:spPr>
          <a:xfrm>
            <a:off x="3681188" y="1271186"/>
            <a:ext cx="4281088" cy="1037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장담합니다</a:t>
            </a:r>
            <a:r>
              <a:rPr lang="en-US" altLang="ko-KR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타사와의 점유율 경쟁에서 </a:t>
            </a:r>
            <a:endParaRPr lang="en-US" altLang="ko-KR" sz="1228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지금보다 더 독보적인 우위를 점할 수 있을 것입니다</a:t>
            </a:r>
            <a:r>
              <a:rPr lang="en-US" altLang="ko-KR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이 업계에서 누구도 시도하지 않았던 개인화 추천 서비스가 </a:t>
            </a:r>
            <a:endParaRPr lang="en-US" altLang="ko-KR" sz="1228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오직 </a:t>
            </a:r>
            <a:r>
              <a:rPr lang="en-US" altLang="ko-KR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</a:t>
            </a:r>
            <a:r>
              <a:rPr lang="en-US" altLang="ko-KR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에서만 시행되는 것</a:t>
            </a:r>
            <a:r>
              <a:rPr lang="en-US" altLang="ko-KR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독보적이죠</a:t>
            </a:r>
            <a:r>
              <a:rPr lang="en-US" altLang="ko-KR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도전이 기대가 되지 않을 수 없습니다</a:t>
            </a:r>
            <a:r>
              <a:rPr lang="en-US" altLang="ko-KR" sz="1228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DCFED-DEFD-46E6-A2B8-BF80706C6789}"/>
              </a:ext>
            </a:extLst>
          </p:cNvPr>
          <p:cNvSpPr txBox="1"/>
          <p:nvPr/>
        </p:nvSpPr>
        <p:spPr>
          <a:xfrm>
            <a:off x="5387786" y="5235857"/>
            <a:ext cx="4129713" cy="84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어쩌면 사용자는 배민에게 감동 받을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우울하고 힘든 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지쳐서 아무것도 하기 싫은 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사용자를 위한 따뜻한 음식을 추천해준다면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마음은 위로 받은 것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아닐까요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E46DD-ABB8-42AD-9586-CF7F3D105C02}"/>
              </a:ext>
            </a:extLst>
          </p:cNvPr>
          <p:cNvSpPr txBox="1"/>
          <p:nvPr/>
        </p:nvSpPr>
        <p:spPr>
          <a:xfrm>
            <a:off x="1174315" y="5235857"/>
            <a:ext cx="4129713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사장님들께는 기회와 자부심을 드릴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추천을 받는 다는 것은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사장님들의 자부심으로 이어진다고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또한 추천 서비스로 사용자들에게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 한번 가게라는 얼굴을 비출 수 있는 기회가 늘어나게 되며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이는 신규 사장님들에게도 동일합니다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 descr="친구에게 우산을 씌워주는 모습 ⓒ Unsplash">
            <a:extLst>
              <a:ext uri="{FF2B5EF4-FFF2-40B4-BE49-F238E27FC236}">
                <a16:creationId xmlns:a16="http://schemas.microsoft.com/office/drawing/2014/main" id="{6A0F9FD3-9E02-442D-ADD8-DCBDA8B2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906" y="2608535"/>
            <a:ext cx="3517043" cy="23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E6F3044-8A0F-4DEB-B1D9-8383F5F7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63" y="2608535"/>
            <a:ext cx="3517043" cy="23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4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18F4B-EFC6-4D4A-8E9E-648F35F6ED1B}"/>
              </a:ext>
            </a:extLst>
          </p:cNvPr>
          <p:cNvSpPr txBox="1"/>
          <p:nvPr/>
        </p:nvSpPr>
        <p:spPr>
          <a:xfrm>
            <a:off x="426499" y="638958"/>
            <a:ext cx="4496376" cy="947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당신도 </a:t>
            </a:r>
            <a:r>
              <a:rPr lang="en-US" altLang="ko-KR" sz="3157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3157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어떤</a:t>
            </a:r>
            <a:r>
              <a:rPr lang="en-US" altLang="ko-KR" sz="3157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 </a:t>
            </a:r>
            <a:r>
              <a:rPr lang="ko-KR" altLang="en-US" sz="3157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민족이었어</a:t>
            </a:r>
            <a:r>
              <a:rPr lang="en-US" altLang="ko-KR" sz="3157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</a:p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당신의 취향 포트폴리오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4719E-5BE2-44FC-860F-E33DC3E5FBE4}"/>
              </a:ext>
            </a:extLst>
          </p:cNvPr>
          <p:cNvSpPr txBox="1"/>
          <p:nvPr/>
        </p:nvSpPr>
        <p:spPr>
          <a:xfrm>
            <a:off x="781002" y="2823540"/>
            <a:ext cx="4050681" cy="2926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 음식 취향을 분석해 그룹화 한 것을 토대로 사용자의 취향 포트폴리오를 만들어 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사용자 개개인에게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당신도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＂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민족이었어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!’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라는 칭호를 얻게 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이렇게 된다면 친구와 공감대 형성을 하며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즐거움을 느낄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사용자들끼리 친구 맺기를 하여 서로의 취향 포트폴리오를 볼 수 있고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다같이 음식을 먹고자 할 때 취향의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최빈값을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이용해 음식 추천해주는 기능을 만들 수 있지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친구들과 모여 무엇을 먹을지 고민하는 시간이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좀 더 줄어들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!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또한 아이폰의 에어 드랍 기능처럼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주변 사람들의 취향 라벨과 가장 많이 겹치는 음식을 추천해줄 수도 있다고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7636BF-C979-4F80-8FD8-58C66DA2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49" y="2503174"/>
            <a:ext cx="5347064" cy="35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554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두통? 이 증상 나타나면 반드시 병원 갈 것! : 네이버 포스트">
            <a:extLst>
              <a:ext uri="{FF2B5EF4-FFF2-40B4-BE49-F238E27FC236}">
                <a16:creationId xmlns:a16="http://schemas.microsoft.com/office/drawing/2014/main" id="{3B5A5F79-7D0B-4AE9-9FEC-FDEBD6B7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923" y="772765"/>
            <a:ext cx="9021217" cy="60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4243379" y="3459288"/>
            <a:ext cx="1408381" cy="1346505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726183" y="5203740"/>
            <a:ext cx="1219419" cy="1273852"/>
            <a:chOff x="1356092" y="324909"/>
            <a:chExt cx="4130308" cy="518675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84020"/>
              <a:chOff x="1442720" y="2230159"/>
              <a:chExt cx="3764874" cy="1784020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30603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298450" y="1288245"/>
              <a:ext cx="2419790" cy="493118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33159" y="2031149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14978" y="2803177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726977" y="647812"/>
            <a:ext cx="3377599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726183" y="3525254"/>
            <a:ext cx="3380858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사용자의 선택을 제한할 수 있는 필터 버블 현상이 일어날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6150836" y="2019403"/>
            <a:ext cx="3296422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또한 사용자는 비슷한 아이템들이 계속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제시됨에 따라 새로운 것이 없다고 느끼게 되고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추천피로도로 인해 추천이 지루해지고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서비스 이용의 선호도가 떨어질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178339" y="5554736"/>
            <a:ext cx="341204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통해 사용자는 주문 내역과 취향에 맞게 전형화 된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모델을 갖게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취향의 자기강화 현상을 겪게 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C674144-91F0-4588-9331-C30A61F4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F10B345-0E9C-4034-B7A8-7D324EC665C7}"/>
              </a:ext>
            </a:extLst>
          </p:cNvPr>
          <p:cNvSpPr txBox="1"/>
          <p:nvPr/>
        </p:nvSpPr>
        <p:spPr>
          <a:xfrm>
            <a:off x="2473266" y="1196541"/>
            <a:ext cx="3151365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</a:t>
            </a:r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리스크가 발생하게 됩니다</a:t>
            </a:r>
            <a: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107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더위 먹어서 입맛이 없나? 어디 아픈가… :: 중앙일보헬스미디어">
            <a:extLst>
              <a:ext uri="{FF2B5EF4-FFF2-40B4-BE49-F238E27FC236}">
                <a16:creationId xmlns:a16="http://schemas.microsoft.com/office/drawing/2014/main" id="{BA7DA9F9-DA92-42D2-A654-0CE0F98CE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3780" r="948"/>
          <a:stretch/>
        </p:blipFill>
        <p:spPr bwMode="auto">
          <a:xfrm>
            <a:off x="601322" y="2622680"/>
            <a:ext cx="3055963" cy="202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우울, 고통, 절망, 좌절 - 오마이뉴스 모바일">
            <a:extLst>
              <a:ext uri="{FF2B5EF4-FFF2-40B4-BE49-F238E27FC236}">
                <a16:creationId xmlns:a16="http://schemas.microsoft.com/office/drawing/2014/main" id="{6F290149-F535-49CD-A621-A7826CAB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85" y="4650439"/>
            <a:ext cx="3055962" cy="202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52F07-3646-443F-BFC7-487A33FF0DEE}"/>
              </a:ext>
            </a:extLst>
          </p:cNvPr>
          <p:cNvSpPr txBox="1"/>
          <p:nvPr/>
        </p:nvSpPr>
        <p:spPr>
          <a:xfrm>
            <a:off x="601322" y="845366"/>
            <a:ext cx="186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사용자와 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사장님의 불편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73786-4A93-4E94-B5E7-B658E3D44D45}"/>
              </a:ext>
            </a:extLst>
          </p:cNvPr>
          <p:cNvSpPr txBox="1"/>
          <p:nvPr/>
        </p:nvSpPr>
        <p:spPr>
          <a:xfrm>
            <a:off x="3172830" y="1152245"/>
            <a:ext cx="3432877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개인화 추천 서비스에 대해 사용자와 사장님의 불편이 발생할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F691D-2F59-489B-ABD9-80612079706B}"/>
              </a:ext>
            </a:extLst>
          </p:cNvPr>
          <p:cNvSpPr txBox="1"/>
          <p:nvPr/>
        </p:nvSpPr>
        <p:spPr>
          <a:xfrm>
            <a:off x="6839470" y="4862527"/>
            <a:ext cx="3852343" cy="16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사장님 또한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이 추천 서비스에 자신의 가게가 추천되지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속상한 마음을 넘어 추천 알고리즘 자체에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의구심을 갖게 될 수도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이런 마음을 사장님의 눈높이에 맞춰 알기 쉽게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알고리즘에 대해 설명해드린다면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불만을 감소시킬 수 있을 것입니다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B4808-1546-4670-A290-4EC2123A93C5}"/>
              </a:ext>
            </a:extLst>
          </p:cNvPr>
          <p:cNvSpPr txBox="1"/>
          <p:nvPr/>
        </p:nvSpPr>
        <p:spPr>
          <a:xfrm>
            <a:off x="3758885" y="3053568"/>
            <a:ext cx="3625781" cy="11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사용자는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 서비스에서 최신 트렌드 반영이 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불편함을 느낄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또한 추천 받은 가게의 음식이 입맛에 맞지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부정적인 감정이 생길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59E604-1503-47BE-A4F8-7DAED37DA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3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A2554C-5F99-4E0A-B5A0-679642F7DF70}"/>
              </a:ext>
            </a:extLst>
          </p:cNvPr>
          <p:cNvSpPr/>
          <p:nvPr/>
        </p:nvSpPr>
        <p:spPr>
          <a:xfrm>
            <a:off x="0" y="772765"/>
            <a:ext cx="10691813" cy="3190838"/>
          </a:xfrm>
          <a:prstGeom prst="rect">
            <a:avLst/>
          </a:prstGeom>
          <a:gradFill flip="none" rotWithShape="1">
            <a:gsLst>
              <a:gs pos="100000">
                <a:srgbClr val="0D1C23"/>
              </a:gs>
              <a:gs pos="88000">
                <a:srgbClr val="17202B"/>
              </a:gs>
              <a:gs pos="75000">
                <a:schemeClr val="tx2">
                  <a:lumMod val="50000"/>
                </a:schemeClr>
              </a:gs>
              <a:gs pos="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2158B-21EB-434C-ABE0-84A0D95DB787}"/>
              </a:ext>
            </a:extLst>
          </p:cNvPr>
          <p:cNvSpPr txBox="1"/>
          <p:nvPr/>
        </p:nvSpPr>
        <p:spPr>
          <a:xfrm>
            <a:off x="253657" y="4386540"/>
            <a:ext cx="4986727" cy="2279470"/>
          </a:xfrm>
          <a:prstGeom prst="rect">
            <a:avLst/>
          </a:prstGeom>
          <a:noFill/>
        </p:spPr>
        <p:txBody>
          <a:bodyPr wrap="square" numCol="1" spcCol="540000" rtlCol="0">
            <a:spAutoFit/>
          </a:bodyPr>
          <a:lstStyle/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가게 별 리뷰 데이터 </a:t>
            </a:r>
            <a:r>
              <a:rPr lang="en-US" altLang="ko-KR" sz="1579" dirty="0"/>
              <a:t>: </a:t>
            </a:r>
            <a:r>
              <a:rPr lang="ko-KR" altLang="en-US" sz="1579" dirty="0"/>
              <a:t>메뉴가 표시되어 있는 리뷰데이터가 필요</a:t>
            </a:r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가게 영업 정보 </a:t>
            </a:r>
            <a:r>
              <a:rPr lang="en-US" altLang="ko-KR" sz="1579" dirty="0"/>
              <a:t>: </a:t>
            </a:r>
            <a:r>
              <a:rPr lang="ko-KR" altLang="en-US" sz="1579" dirty="0"/>
              <a:t>현재 가게가 영업 중인지 확인을 위해 필요</a:t>
            </a:r>
            <a:endParaRPr lang="en-US" altLang="ko-KR" sz="1579" dirty="0"/>
          </a:p>
          <a:p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사용자 별 주문 내역 </a:t>
            </a:r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사용자 데이터 </a:t>
            </a:r>
            <a:r>
              <a:rPr lang="en-US" altLang="ko-KR" sz="1579" dirty="0"/>
              <a:t>: </a:t>
            </a:r>
            <a:r>
              <a:rPr lang="ko-KR" altLang="en-US" sz="1579" dirty="0"/>
              <a:t>패턴 분석을 위해 </a:t>
            </a:r>
            <a:r>
              <a:rPr lang="en-US" altLang="ko-KR" sz="1579" dirty="0"/>
              <a:t>VIP(</a:t>
            </a:r>
            <a:r>
              <a:rPr lang="ko-KR" altLang="en-US" sz="1579" dirty="0" err="1"/>
              <a:t>귀한분</a:t>
            </a:r>
            <a:r>
              <a:rPr lang="en-US" altLang="ko-KR" sz="1579" dirty="0"/>
              <a:t>) </a:t>
            </a:r>
            <a:r>
              <a:rPr lang="ko-KR" altLang="en-US" sz="1579" dirty="0"/>
              <a:t>이상의 데이터가 필요하다</a:t>
            </a:r>
            <a:r>
              <a:rPr lang="en-US" altLang="ko-KR" sz="1579" dirty="0"/>
              <a:t>.</a:t>
            </a:r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주문 내역 </a:t>
            </a:r>
            <a:r>
              <a:rPr lang="en-US" altLang="ko-KR" sz="1579" dirty="0"/>
              <a:t>: </a:t>
            </a:r>
            <a:r>
              <a:rPr lang="ko-KR" altLang="en-US" sz="1579" dirty="0"/>
              <a:t>가게</a:t>
            </a:r>
            <a:r>
              <a:rPr lang="en-US" altLang="ko-KR" sz="1579" dirty="0"/>
              <a:t>, </a:t>
            </a:r>
            <a:r>
              <a:rPr lang="ko-KR" altLang="en-US" sz="1579" dirty="0"/>
              <a:t>메뉴</a:t>
            </a:r>
            <a:r>
              <a:rPr lang="en-US" altLang="ko-KR" sz="1579" dirty="0"/>
              <a:t>, </a:t>
            </a:r>
            <a:r>
              <a:rPr lang="ko-KR" altLang="en-US" sz="1579" dirty="0"/>
              <a:t>주문 일시</a:t>
            </a:r>
            <a:endParaRPr lang="en-US" altLang="ko-KR" sz="1579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45C64-6A8A-44DF-A2FA-A976F6CE3E8E}"/>
              </a:ext>
            </a:extLst>
          </p:cNvPr>
          <p:cNvSpPr txBox="1"/>
          <p:nvPr/>
        </p:nvSpPr>
        <p:spPr>
          <a:xfrm>
            <a:off x="5837485" y="4406841"/>
            <a:ext cx="4373873" cy="227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데이터 기간 </a:t>
            </a:r>
            <a:r>
              <a:rPr lang="en-US" altLang="ko-KR" sz="1579" dirty="0"/>
              <a:t>: </a:t>
            </a:r>
            <a:r>
              <a:rPr lang="ko-KR" altLang="en-US" sz="1579" dirty="0"/>
              <a:t>코로나 이후 현재까지의 기간</a:t>
            </a:r>
            <a:endParaRPr lang="en-US" altLang="ko-KR" sz="1579" dirty="0"/>
          </a:p>
          <a:p>
            <a:endParaRPr lang="en-US" altLang="ko-KR" sz="1579" dirty="0"/>
          </a:p>
          <a:p>
            <a:pPr marL="250603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지역 설정 </a:t>
            </a:r>
            <a:endParaRPr lang="en-US" altLang="ko-KR" sz="1579" dirty="0"/>
          </a:p>
          <a:p>
            <a:pPr marL="651567" lvl="1" indent="-250603">
              <a:buFont typeface="Arial" panose="020B0604020202020204" pitchFamily="34" charset="0"/>
              <a:buChar char="•"/>
            </a:pPr>
            <a:r>
              <a:rPr lang="ko-KR" altLang="en-US" sz="1579" dirty="0"/>
              <a:t>가게 </a:t>
            </a:r>
            <a:r>
              <a:rPr lang="en-US" altLang="ko-KR" sz="1579" dirty="0"/>
              <a:t>: 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‘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서울특별시 송파구 방이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2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동 위례성대로 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2’ 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기준으로 배달이 가능한 가게</a:t>
            </a:r>
            <a:endParaRPr lang="en-US" altLang="ko-KR" sz="1579" dirty="0">
              <a:solidFill>
                <a:sysClr val="windowText" lastClr="000000"/>
              </a:solidFill>
              <a:latin typeface="+mj-lt"/>
              <a:ea typeface="배달의민족 을지로체 TTF" panose="020B0600000101010101" pitchFamily="50" charset="-127"/>
            </a:endParaRPr>
          </a:p>
          <a:p>
            <a:pPr marL="651567" lvl="1" indent="-250603">
              <a:buFont typeface="Arial" panose="020B0604020202020204" pitchFamily="34" charset="0"/>
              <a:buChar char="•"/>
            </a:pP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사용자 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: 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서울특별시 송파구 방이동에서 주문한 이력이 있는 </a:t>
            </a:r>
            <a:r>
              <a:rPr lang="ko-KR" altLang="en-US" sz="1579" dirty="0" err="1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귀한분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 이상</a:t>
            </a:r>
            <a:endParaRPr lang="en-US" altLang="ko-KR" sz="1579" dirty="0">
              <a:solidFill>
                <a:sysClr val="windowText" lastClr="000000"/>
              </a:solidFill>
              <a:latin typeface="+mj-lt"/>
              <a:ea typeface="배달의민족 을지로체 TTF" panose="020B0600000101010101" pitchFamily="50" charset="-127"/>
            </a:endParaRPr>
          </a:p>
          <a:p>
            <a:endParaRPr lang="ko-KR" altLang="en-US" sz="1579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38C035F-455B-4168-B48C-A336C8666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94" y="772765"/>
            <a:ext cx="3162712" cy="31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03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8D5FBE-6C90-4EDD-9A7F-C108CF815CEF}"/>
              </a:ext>
            </a:extLst>
          </p:cNvPr>
          <p:cNvGrpSpPr/>
          <p:nvPr/>
        </p:nvGrpSpPr>
        <p:grpSpPr>
          <a:xfrm>
            <a:off x="-1" y="2287438"/>
            <a:ext cx="10691813" cy="4499471"/>
            <a:chOff x="2712720" y="1158240"/>
            <a:chExt cx="8554720" cy="554101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6DB9C2-F61A-4827-A3C8-CDE16E4DB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50" t="15282" r="7583"/>
            <a:stretch/>
          </p:blipFill>
          <p:spPr>
            <a:xfrm>
              <a:off x="2712720" y="1158240"/>
              <a:ext cx="8554720" cy="5541010"/>
            </a:xfrm>
            <a:prstGeom prst="rect">
              <a:avLst/>
            </a:prstGeom>
          </p:spPr>
        </p:pic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432537D-94BE-402B-B839-7D7F8753732D}"/>
                </a:ext>
              </a:extLst>
            </p:cNvPr>
            <p:cNvSpPr/>
            <p:nvPr/>
          </p:nvSpPr>
          <p:spPr>
            <a:xfrm>
              <a:off x="3627120" y="1280160"/>
              <a:ext cx="6532880" cy="5140960"/>
            </a:xfrm>
            <a:custGeom>
              <a:avLst/>
              <a:gdLst>
                <a:gd name="connsiteX0" fmla="*/ 1046480 w 6532880"/>
                <a:gd name="connsiteY0" fmla="*/ 2357120 h 5140960"/>
                <a:gd name="connsiteX1" fmla="*/ 0 w 6532880"/>
                <a:gd name="connsiteY1" fmla="*/ 2783840 h 5140960"/>
                <a:gd name="connsiteX2" fmla="*/ 243840 w 6532880"/>
                <a:gd name="connsiteY2" fmla="*/ 3586480 h 5140960"/>
                <a:gd name="connsiteX3" fmla="*/ 2997200 w 6532880"/>
                <a:gd name="connsiteY3" fmla="*/ 5140960 h 5140960"/>
                <a:gd name="connsiteX4" fmla="*/ 3738880 w 6532880"/>
                <a:gd name="connsiteY4" fmla="*/ 3596640 h 5140960"/>
                <a:gd name="connsiteX5" fmla="*/ 5821680 w 6532880"/>
                <a:gd name="connsiteY5" fmla="*/ 4663440 h 5140960"/>
                <a:gd name="connsiteX6" fmla="*/ 6532880 w 6532880"/>
                <a:gd name="connsiteY6" fmla="*/ 2458720 h 5140960"/>
                <a:gd name="connsiteX7" fmla="*/ 2194560 w 6532880"/>
                <a:gd name="connsiteY7" fmla="*/ 0 h 5140960"/>
                <a:gd name="connsiteX8" fmla="*/ 1046480 w 6532880"/>
                <a:gd name="connsiteY8" fmla="*/ 2357120 h 51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32880" h="5140960">
                  <a:moveTo>
                    <a:pt x="1046480" y="2357120"/>
                  </a:moveTo>
                  <a:lnTo>
                    <a:pt x="0" y="2783840"/>
                  </a:lnTo>
                  <a:lnTo>
                    <a:pt x="243840" y="3586480"/>
                  </a:lnTo>
                  <a:lnTo>
                    <a:pt x="2997200" y="5140960"/>
                  </a:lnTo>
                  <a:lnTo>
                    <a:pt x="3738880" y="3596640"/>
                  </a:lnTo>
                  <a:lnTo>
                    <a:pt x="5821680" y="4663440"/>
                  </a:lnTo>
                  <a:lnTo>
                    <a:pt x="6532880" y="2458720"/>
                  </a:lnTo>
                  <a:lnTo>
                    <a:pt x="2194560" y="0"/>
                  </a:lnTo>
                  <a:lnTo>
                    <a:pt x="1046480" y="2357120"/>
                  </a:lnTo>
                  <a:close/>
                </a:path>
              </a:pathLst>
            </a:custGeom>
            <a:solidFill>
              <a:srgbClr val="FF0000">
                <a:alpha val="11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F7559A-1BBE-4733-B017-6D152D266C92}"/>
              </a:ext>
            </a:extLst>
          </p:cNvPr>
          <p:cNvSpPr txBox="1"/>
          <p:nvPr/>
        </p:nvSpPr>
        <p:spPr>
          <a:xfrm>
            <a:off x="170576" y="967257"/>
            <a:ext cx="3656770" cy="335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이 모델의 테스트 타겟은 바로 여러분</a:t>
            </a:r>
            <a:r>
              <a:rPr lang="en-US" altLang="ko-KR" sz="1579" dirty="0">
                <a:latin typeface="+mj-lt"/>
                <a:ea typeface="배달의민족 을지로체 TTF" panose="020B0600000101010101" pitchFamily="50" charset="-127"/>
              </a:rPr>
              <a:t>! </a:t>
            </a:r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입니다</a:t>
            </a:r>
            <a:r>
              <a:rPr lang="en-US" altLang="ko-KR" sz="1579" dirty="0">
                <a:latin typeface="+mj-lt"/>
                <a:ea typeface="배달의민족 을지로체 TTF" panose="020B0600000101010101" pitchFamily="50" charset="-127"/>
              </a:rPr>
              <a:t>.</a:t>
            </a:r>
            <a:endParaRPr lang="ko-KR" altLang="en-US" sz="1579" dirty="0">
              <a:latin typeface="+mj-lt"/>
              <a:ea typeface="배달의민족 을지로체 TTF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28C0A-8B0F-4EAD-91F3-25B8253E89E0}"/>
              </a:ext>
            </a:extLst>
          </p:cNvPr>
          <p:cNvSpPr txBox="1"/>
          <p:nvPr/>
        </p:nvSpPr>
        <p:spPr>
          <a:xfrm>
            <a:off x="5917426" y="1322839"/>
            <a:ext cx="4278735" cy="9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테스트 기준 위치를 본사의 위치로 잡았습니다</a:t>
            </a:r>
            <a:r>
              <a:rPr lang="en-US" altLang="ko-KR" sz="1579" dirty="0">
                <a:latin typeface="+mj-lt"/>
                <a:ea typeface="배달의민족 을지로체 TTF" panose="020B0600000101010101" pitchFamily="50" charset="-127"/>
              </a:rPr>
              <a:t>.</a:t>
            </a:r>
          </a:p>
          <a:p>
            <a:endParaRPr lang="en-US" altLang="ko-KR" sz="877" dirty="0">
              <a:latin typeface="+mj-lt"/>
              <a:ea typeface="배달의민족 을지로체 TTF" panose="020B0600000101010101" pitchFamily="50" charset="-127"/>
            </a:endParaRPr>
          </a:p>
          <a:p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좋은 음식을 먹고 싶은 곳에서 먹게 해준 여러분들에게</a:t>
            </a:r>
            <a:endParaRPr lang="en-US" altLang="ko-KR" sz="1579" dirty="0">
              <a:latin typeface="+mj-lt"/>
              <a:ea typeface="배달의민족 을지로체 TTF" panose="020B0600000101010101" pitchFamily="50" charset="-127"/>
            </a:endParaRPr>
          </a:p>
          <a:p>
            <a:r>
              <a:rPr lang="ko-KR" altLang="en-US" sz="1579" dirty="0">
                <a:latin typeface="+mj-lt"/>
                <a:ea typeface="배달의민족 을지로체 TTF" panose="020B0600000101010101" pitchFamily="50" charset="-127"/>
              </a:rPr>
              <a:t>좋아하는 음식을 먹고 싶은 곳에서 먹게 해주겠습니다</a:t>
            </a:r>
            <a:r>
              <a:rPr lang="en-US" altLang="ko-KR" sz="1579" dirty="0">
                <a:latin typeface="+mj-lt"/>
                <a:ea typeface="배달의민족 을지로체 TTF" panose="020B0600000101010101" pitchFamily="50" charset="-127"/>
              </a:rPr>
              <a:t>.</a:t>
            </a:r>
            <a:endParaRPr lang="ko-KR" altLang="en-US" sz="1579" dirty="0">
              <a:latin typeface="+mj-lt"/>
              <a:ea typeface="배달의민족 을지로체 TTF" panose="020B0600000101010101" pitchFamily="50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19E611FE-1E42-4ABD-8EFB-EBB456D4CCD7}"/>
              </a:ext>
            </a:extLst>
          </p:cNvPr>
          <p:cNvSpPr/>
          <p:nvPr/>
        </p:nvSpPr>
        <p:spPr>
          <a:xfrm>
            <a:off x="1384094" y="3616895"/>
            <a:ext cx="3777774" cy="445492"/>
          </a:xfrm>
          <a:prstGeom prst="wedgeRoundRectCallout">
            <a:avLst>
              <a:gd name="adj1" fmla="val -23191"/>
              <a:gd name="adj2" fmla="val 92500"/>
              <a:gd name="adj3" fmla="val 16667"/>
            </a:avLst>
          </a:prstGeom>
          <a:solidFill>
            <a:schemeClr val="accent1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(‘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서울특별시 송파구 방이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2</a:t>
            </a:r>
            <a:r>
              <a:rPr lang="ko-KR" altLang="en-US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동 위례성대로 </a:t>
            </a:r>
            <a:r>
              <a:rPr lang="en-US" altLang="ko-KR" sz="1579" dirty="0">
                <a:solidFill>
                  <a:sysClr val="windowText" lastClr="000000"/>
                </a:solidFill>
                <a:latin typeface="+mj-lt"/>
                <a:ea typeface="배달의민족 을지로체 TTF" panose="020B0600000101010101" pitchFamily="50" charset="-127"/>
              </a:rPr>
              <a:t>2’)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271122-1A30-4EB5-95B8-BD0834AE7A1C}"/>
              </a:ext>
            </a:extLst>
          </p:cNvPr>
          <p:cNvSpPr txBox="1"/>
          <p:nvPr/>
        </p:nvSpPr>
        <p:spPr>
          <a:xfrm>
            <a:off x="962263" y="1547922"/>
            <a:ext cx="2962671" cy="578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79" dirty="0"/>
              <a:t>19</a:t>
            </a:r>
            <a:r>
              <a:rPr lang="ko-KR" altLang="en-US" sz="1579" dirty="0"/>
              <a:t>장 초안입니다</a:t>
            </a:r>
            <a:r>
              <a:rPr lang="en-US" altLang="ko-KR" sz="1579" dirty="0"/>
              <a:t>. </a:t>
            </a:r>
            <a:r>
              <a:rPr lang="ko-KR" altLang="en-US" sz="1579" dirty="0"/>
              <a:t>수정해주세요</a:t>
            </a:r>
            <a:endParaRPr lang="en-US" altLang="ko-KR" sz="1579" dirty="0"/>
          </a:p>
          <a:p>
            <a:r>
              <a:rPr lang="en-US" altLang="ko-KR" sz="1579" dirty="0"/>
              <a:t>(</a:t>
            </a:r>
            <a:r>
              <a:rPr lang="ko-KR" altLang="en-US" sz="1579" dirty="0"/>
              <a:t>수정 후 이 글상자는 삭제할 것</a:t>
            </a:r>
            <a:r>
              <a:rPr lang="en-US" altLang="ko-KR" sz="1579" dirty="0"/>
              <a:t>)</a:t>
            </a:r>
            <a:endParaRPr lang="ko-KR" altLang="en-US" sz="1579" dirty="0"/>
          </a:p>
        </p:txBody>
      </p:sp>
    </p:spTree>
    <p:extLst>
      <p:ext uri="{BB962C8B-B14F-4D97-AF65-F5344CB8AC3E}">
        <p14:creationId xmlns:p14="http://schemas.microsoft.com/office/powerpoint/2010/main" val="3340857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86898866-51A9-42ED-B1C2-6D275B324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1" b="6063"/>
          <a:stretch/>
        </p:blipFill>
        <p:spPr bwMode="auto">
          <a:xfrm>
            <a:off x="8436763" y="-2898019"/>
            <a:ext cx="4507425" cy="25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AD1E8-A33F-40A0-ACEA-7E2E6BFA9BE1}"/>
              </a:ext>
            </a:extLst>
          </p:cNvPr>
          <p:cNvSpPr txBox="1"/>
          <p:nvPr/>
        </p:nvSpPr>
        <p:spPr>
          <a:xfrm>
            <a:off x="3233687" y="703524"/>
            <a:ext cx="4224437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이렇게까지 한 사람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 밖에 없을 </a:t>
            </a:r>
            <a:r>
              <a:rPr lang="ko-KR" altLang="en-US" sz="2806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껄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8AC42-C1A5-472E-B798-94B694F0D711}"/>
              </a:ext>
            </a:extLst>
          </p:cNvPr>
          <p:cNvSpPr txBox="1"/>
          <p:nvPr/>
        </p:nvSpPr>
        <p:spPr>
          <a:xfrm>
            <a:off x="7676650" y="-836065"/>
            <a:ext cx="422443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 이상한 사람 아닙니다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저희는 이런 사람입니다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713F8-E35D-4F58-A961-C5965564F360}"/>
              </a:ext>
            </a:extLst>
          </p:cNvPr>
          <p:cNvSpPr txBox="1"/>
          <p:nvPr/>
        </p:nvSpPr>
        <p:spPr>
          <a:xfrm>
            <a:off x="-3321402" y="-4385324"/>
            <a:ext cx="2914774" cy="392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전성호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김차헌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문호준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이승희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이아리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삶은아리처럼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76934-5229-46EF-8F23-25CB98196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688" y1="41641" x2="42813" y2="53281"/>
                        <a14:foregroundMark x1="42813" y1="53281" x2="49609" y2="59844"/>
                        <a14:foregroundMark x1="49609" y1="59844" x2="58125" y2="64063"/>
                        <a14:foregroundMark x1="58125" y1="64063" x2="63750" y2="47578"/>
                        <a14:foregroundMark x1="63750" y1="47578" x2="58047" y2="41719"/>
                        <a14:foregroundMark x1="58047" y1="41719" x2="52266" y2="42891"/>
                        <a14:foregroundMark x1="37300" y1="33342" x2="35313" y2="45156"/>
                        <a14:foregroundMark x1="38125" y1="28438" x2="37468" y2="32342"/>
                        <a14:foregroundMark x1="35313" y1="45156" x2="42266" y2="45625"/>
                        <a14:foregroundMark x1="42266" y1="45625" x2="42734" y2="32031"/>
                        <a14:foregroundMark x1="42734" y1="32031" x2="37891" y2="29141"/>
                        <a14:foregroundMark x1="54844" y1="27266" x2="54844" y2="34375"/>
                        <a14:foregroundMark x1="54844" y1="34375" x2="54609" y2="27578"/>
                        <a14:foregroundMark x1="63359" y1="51016" x2="55625" y2="42266"/>
                        <a14:foregroundMark x1="55625" y1="42266" x2="49531" y2="47734"/>
                        <a14:foregroundMark x1="49531" y1="47734" x2="55937" y2="51875"/>
                        <a14:foregroundMark x1="55937" y1="51875" x2="63047" y2="48281"/>
                        <a14:foregroundMark x1="63047" y1="48281" x2="63047" y2="48281"/>
                        <a14:foregroundMark x1="74688" y1="57109" x2="72344" y2="63906"/>
                        <a14:foregroundMark x1="72344" y1="63906" x2="74531" y2="58359"/>
                        <a14:foregroundMark x1="63281" y1="58984" x2="64844" y2="67656"/>
                        <a14:foregroundMark x1="64844" y1="67656" x2="57500" y2="68438"/>
                        <a14:foregroundMark x1="57500" y1="68438" x2="57969" y2="60625"/>
                        <a14:foregroundMark x1="57969" y1="60625" x2="63594" y2="61016"/>
                        <a14:backgroundMark x1="42500" y1="15000" x2="37813" y2="21172"/>
                        <a14:backgroundMark x1="37813" y1="21172" x2="32734" y2="39766"/>
                        <a14:backgroundMark x1="32734" y1="39766" x2="24063" y2="47813"/>
                        <a14:backgroundMark x1="24063" y1="47813" x2="9141" y2="42266"/>
                        <a14:backgroundMark x1="9141" y1="42266" x2="11094" y2="19375"/>
                        <a14:backgroundMark x1="11094" y1="19375" x2="18984" y2="8828"/>
                        <a14:backgroundMark x1="18984" y1="8828" x2="37500" y2="9219"/>
                        <a14:backgroundMark x1="37500" y1="9219" x2="41797" y2="14844"/>
                        <a14:backgroundMark x1="41797" y1="14844" x2="41484" y2="15547"/>
                        <a14:backgroundMark x1="29922" y1="51406" x2="28047" y2="67500"/>
                        <a14:backgroundMark x1="28047" y1="67500" x2="33828" y2="72266"/>
                        <a14:backgroundMark x1="33828" y1="72266" x2="25859" y2="74141"/>
                        <a14:backgroundMark x1="25859" y1="74141" x2="15937" y2="68984"/>
                        <a14:backgroundMark x1="15937" y1="68984" x2="17734" y2="57656"/>
                        <a14:backgroundMark x1="17734" y1="57656" x2="23438" y2="50781"/>
                        <a14:backgroundMark x1="23438" y1="50781" x2="29297" y2="52578"/>
                        <a14:backgroundMark x1="56406" y1="26719" x2="56250" y2="34609"/>
                        <a14:backgroundMark x1="56250" y1="34609" x2="62266" y2="39141"/>
                        <a14:backgroundMark x1="62266" y1="39141" x2="65547" y2="31719"/>
                        <a14:backgroundMark x1="65547" y1="31719" x2="62109" y2="25234"/>
                        <a14:backgroundMark x1="62109" y1="25234" x2="57109" y2="28594"/>
                        <a14:backgroundMark x1="36953" y1="31719" x2="34141" y2="40469"/>
                        <a14:backgroundMark x1="34141" y1="40469" x2="34453" y2="32188"/>
                        <a14:backgroundMark x1="34453" y1="32188" x2="36406" y2="34063"/>
                      </a14:backgroundRemoval>
                    </a14:imgEffect>
                  </a14:imgLayer>
                </a14:imgProps>
              </a:ext>
            </a:extLst>
          </a:blip>
          <a:srcRect l="27283" t="11235" r="23829" b="28395"/>
          <a:stretch/>
        </p:blipFill>
        <p:spPr>
          <a:xfrm>
            <a:off x="2455288" y="5062579"/>
            <a:ext cx="2070182" cy="2556361"/>
          </a:xfrm>
          <a:prstGeom prst="rect">
            <a:avLst/>
          </a:prstGeom>
        </p:spPr>
      </p:pic>
      <p:pic>
        <p:nvPicPr>
          <p:cNvPr id="8" name="그림 7" descr="산, 실외, 자연, 바위이(가) 표시된 사진&#10;&#10;자동 생성된 설명">
            <a:extLst>
              <a:ext uri="{FF2B5EF4-FFF2-40B4-BE49-F238E27FC236}">
                <a16:creationId xmlns:a16="http://schemas.microsoft.com/office/drawing/2014/main" id="{F3825C37-1D0F-44DB-8C22-25E109BDEF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6" b="99677" l="9976" r="89984">
                        <a14:foregroundMark x1="51131" y1="60945" x2="50767" y2="53958"/>
                        <a14:foregroundMark x1="50767" y1="53958" x2="55372" y2="59895"/>
                        <a14:foregroundMark x1="52423" y1="53756" x2="49677" y2="56704"/>
                        <a14:foregroundMark x1="52625" y1="53352" x2="59733" y2="90953"/>
                        <a14:foregroundMark x1="59733" y1="90953" x2="58562" y2="99677"/>
                        <a14:foregroundMark x1="49475" y1="57795" x2="55291" y2="58199"/>
                        <a14:foregroundMark x1="54200" y1="52787" x2="54604" y2="57633"/>
                        <a14:foregroundMark x1="48910" y1="55129" x2="48788" y2="59451"/>
                        <a14:backgroundMark x1="47132" y1="23910" x2="18780" y2="75202"/>
                        <a14:backgroundMark x1="18780" y1="75202" x2="18134" y2="77666"/>
                        <a14:backgroundMark x1="69548" y1="52706" x2="76131" y2="89297"/>
                        <a14:backgroundMark x1="57068" y1="54200" x2="58643" y2="61753"/>
                        <a14:backgroundMark x1="58643" y1="61753" x2="66963" y2="73748"/>
                        <a14:backgroundMark x1="66963" y1="73748" x2="69750" y2="83562"/>
                        <a14:backgroundMark x1="69750" y1="83562" x2="69386" y2="69184"/>
                        <a14:backgroundMark x1="69386" y1="69184" x2="64701" y2="56300"/>
                        <a14:backgroundMark x1="47536" y1="52908" x2="46244" y2="61551"/>
                        <a14:backgroundMark x1="46244" y1="61551" x2="40347" y2="69467"/>
                        <a14:backgroundMark x1="40347" y1="69467" x2="38166" y2="83239"/>
                        <a14:backgroundMark x1="38166" y1="83239" x2="36632" y2="61874"/>
                        <a14:backgroundMark x1="36632" y1="61874" x2="39701" y2="53352"/>
                        <a14:backgroundMark x1="47132" y1="35541" x2="59410" y2="54200"/>
                        <a14:backgroundMark x1="43296" y1="21607" x2="99596" y2="55654"/>
                        <a14:backgroundMark x1="65953" y1="92286" x2="64701" y2="96931"/>
                        <a14:backgroundMark x1="47940" y1="62359" x2="46688" y2="64176"/>
                        <a14:backgroundMark x1="48344" y1="61793" x2="48344" y2="63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6" t="49958" r="31428" b="849"/>
          <a:stretch/>
        </p:blipFill>
        <p:spPr>
          <a:xfrm>
            <a:off x="694664" y="4617069"/>
            <a:ext cx="2213994" cy="3327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D28D1-784F-49D6-88F3-892D66F497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1" b="95263" l="9987" r="89881">
                        <a14:foregroundMark x1="63128" y1="81101" x2="61078" y2="88641"/>
                        <a14:foregroundMark x1="61078" y1="88641" x2="61343" y2="90675"/>
                        <a14:foregroundMark x1="38757" y1="89559" x2="38360" y2="89559"/>
                        <a14:foregroundMark x1="37963" y1="89559" x2="35086" y2="91989"/>
                        <a14:foregroundMark x1="33201" y1="93477" x2="42361" y2="91443"/>
                        <a14:foregroundMark x1="42361" y1="91443" x2="42493" y2="90303"/>
                        <a14:foregroundMark x1="40708" y1="92584" x2="32308" y2="95263"/>
                        <a14:foregroundMark x1="42097" y1="83408" x2="51290" y2="82217"/>
                        <a14:foregroundMark x1="51290" y1="82217" x2="42427" y2="84524"/>
                        <a14:foregroundMark x1="42427" y1="84524" x2="49107" y2="81920"/>
                        <a14:foregroundMark x1="51620" y1="56275" x2="50926" y2="57168"/>
                        <a14:backgroundMark x1="31217" y1="6746" x2="31217" y2="6746"/>
                        <a14:backgroundMark x1="13459" y1="43651" x2="13459" y2="43651"/>
                        <a14:backgroundMark x1="11772" y1="40848" x2="12500" y2="51513"/>
                        <a14:backgroundMark x1="12500" y1="51513" x2="12500" y2="51513"/>
                        <a14:backgroundMark x1="11210" y1="32564" x2="13261" y2="48289"/>
                        <a14:backgroundMark x1="13261" y1="48289" x2="13261" y2="48289"/>
                        <a14:backgroundMark x1="15311" y1="41543" x2="15311" y2="41543"/>
                        <a14:backgroundMark x1="14749" y1="53621" x2="21131" y2="53894"/>
                        <a14:backgroundMark x1="17758" y1="55432" x2="21495" y2="55308"/>
                        <a14:backgroundMark x1="21495" y1="54315" x2="21495" y2="54315"/>
                        <a14:backgroundMark x1="15873" y1="56275" x2="15873" y2="56275"/>
                        <a14:backgroundMark x1="15873" y1="54043" x2="31978" y2="49554"/>
                        <a14:backgroundMark x1="31978" y1="49554" x2="31978" y2="49554"/>
                        <a14:backgroundMark x1="36640" y1="46181" x2="35351" y2="53323"/>
                        <a14:backgroundMark x1="35351" y1="53323" x2="16799" y2="57118"/>
                        <a14:backgroundMark x1="11772" y1="54464" x2="34226" y2="49826"/>
                        <a14:backgroundMark x1="34226" y1="49826" x2="35152" y2="44072"/>
                        <a14:backgroundMark x1="34028" y1="47991" x2="33466" y2="58532"/>
                        <a14:backgroundMark x1="33466" y1="58532" x2="33466" y2="58532"/>
                        <a14:backgroundMark x1="39087" y1="41964" x2="26918" y2="71850"/>
                        <a14:backgroundMark x1="26918" y1="71850" x2="26918" y2="71850"/>
                        <a14:backgroundMark x1="37401" y1="40278" x2="10813" y2="76488"/>
                        <a14:backgroundMark x1="10813" y1="76488" x2="10813" y2="76488"/>
                        <a14:backgroundMark x1="48446" y1="41815" x2="24471" y2="74950"/>
                        <a14:backgroundMark x1="24471" y1="74950" x2="24471" y2="74950"/>
                        <a14:backgroundMark x1="62665" y1="40427" x2="85681" y2="60218"/>
                        <a14:backgroundMark x1="85681" y1="60218" x2="85681" y2="60218"/>
                        <a14:backgroundMark x1="68089" y1="48140" x2="82110" y2="52778"/>
                        <a14:backgroundMark x1="82110" y1="52778" x2="82110" y2="52778"/>
                        <a14:backgroundMark x1="59259" y1="44172" x2="49901" y2="44370"/>
                        <a14:backgroundMark x1="54530" y1="44816" x2="49140" y2="53100"/>
                        <a14:backgroundMark x1="49140" y1="53100" x2="41369" y2="59425"/>
                        <a14:backgroundMark x1="41369" y1="59425" x2="37765" y2="66543"/>
                        <a14:backgroundMark x1="37765" y1="66543" x2="37665" y2="68452"/>
                        <a14:backgroundMark x1="62930" y1="53547" x2="68651" y2="57118"/>
                        <a14:backgroundMark x1="48286" y1="55431" x2="45569" y2="56969"/>
                        <a14:backgroundMark x1="45569" y1="56969" x2="45569" y2="56969"/>
                        <a14:backgroundMark x1="53803" y1="51314" x2="48016" y2="56870"/>
                        <a14:backgroundMark x1="48016" y1="56870" x2="47421" y2="56870"/>
                        <a14:backgroundMark x1="53935" y1="51563" x2="53406" y2="52406"/>
                        <a14:backgroundMark x1="53505" y1="51538" x2="53009" y2="53745"/>
                        <a14:backgroundMark x1="53968" y1="52803" x2="53737" y2="51091"/>
                        <a14:backgroundMark x1="54067" y1="52877" x2="55060" y2="54688"/>
                        <a14:backgroundMark x1="54530" y1="54712" x2="50761" y2="55605"/>
                        <a14:backgroundMark x1="43882" y1="58581" x2="39980" y2="60392"/>
                        <a14:backgroundMark x1="44114" y1="58780" x2="44544" y2="60516"/>
                        <a14:backgroundMark x1="43585" y1="60466" x2="42923" y2="60640"/>
                        <a14:backgroundMark x1="43882" y1="60590" x2="40046" y2="62475"/>
                        <a14:backgroundMark x1="39484" y1="64087" x2="39517" y2="64236"/>
                        <a14:backgroundMark x1="39517" y1="64236" x2="39914" y2="66270"/>
                        <a14:backgroundMark x1="39649" y1="66270" x2="39914" y2="64063"/>
                        <a14:backgroundMark x1="39716" y1="65650" x2="39782" y2="66245"/>
                        <a14:backgroundMark x1="39616" y1="66047" x2="39616" y2="66220"/>
                        <a14:backgroundMark x1="39385" y1="66295" x2="39087" y2="67138"/>
                        <a14:backgroundMark x1="43320" y1="85466" x2="43386" y2="89509"/>
                        <a14:backgroundMark x1="44147" y1="69494" x2="44577" y2="69519"/>
                      </a14:backgroundRemoval>
                    </a14:imgEffect>
                  </a14:imgLayer>
                </a14:imgProps>
              </a:ext>
            </a:extLst>
          </a:blip>
          <a:srcRect l="30356" t="45775" r="27830" b="3166"/>
          <a:stretch/>
        </p:blipFill>
        <p:spPr>
          <a:xfrm>
            <a:off x="3581502" y="4921826"/>
            <a:ext cx="2535714" cy="412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F6111-6081-4386-8FB8-4BC9742A22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439" b="98016" l="11434" r="49082">
                        <a14:foregroundMark x1="36782" y1="48604" x2="35789" y2="31151"/>
                        <a14:foregroundMark x1="37029" y1="52943" x2="36883" y2="50370"/>
                        <a14:foregroundMark x1="35789" y1="31151" x2="29142" y2="29365"/>
                        <a14:foregroundMark x1="29142" y1="29365" x2="25437" y2="34151"/>
                        <a14:foregroundMark x1="13377" y1="69888" x2="11458" y2="75132"/>
                        <a14:foregroundMark x1="18694" y1="55366" x2="17841" y2="57695"/>
                        <a14:foregroundMark x1="11458" y1="75132" x2="13988" y2="81845"/>
                        <a14:foregroundMark x1="13988" y1="81845" x2="19296" y2="75595"/>
                        <a14:foregroundMark x1="19296" y1="75595" x2="31076" y2="82242"/>
                        <a14:foregroundMark x1="42186" y1="82486" x2="43130" y2="82507"/>
                        <a14:foregroundMark x1="31076" y1="82242" x2="40924" y2="82459"/>
                        <a14:foregroundMark x1="43130" y1="82507" x2="48016" y2="79497"/>
                        <a14:foregroundMark x1="48016" y1="79497" x2="48909" y2="65509"/>
                        <a14:foregroundMark x1="48909" y1="65509" x2="46175" y2="59270"/>
                        <a14:foregroundMark x1="43876" y1="56772" x2="37698" y2="52745"/>
                        <a14:foregroundMark x1="37698" y1="52745" x2="34598" y2="52480"/>
                        <a14:foregroundMark x1="18576" y1="81548" x2="14683" y2="93585"/>
                        <a14:foregroundMark x1="14683" y1="93585" x2="14683" y2="93386"/>
                        <a14:foregroundMark x1="18849" y1="81911" x2="15972" y2="93915"/>
                        <a14:foregroundMark x1="15972" y1="93915" x2="24678" y2="99206"/>
                        <a14:foregroundMark x1="24678" y1="99206" x2="40278" y2="98016"/>
                        <a14:foregroundMark x1="41641" y1="82270" x2="41890" y2="79398"/>
                        <a14:foregroundMark x1="41103" y1="88484" x2="41598" y2="82767"/>
                        <a14:foregroundMark x1="40278" y1="98016" x2="40545" y2="94936"/>
                        <a14:foregroundMark x1="41890" y1="79398" x2="42460" y2="78836"/>
                        <a14:foregroundMark x1="34325" y1="29530" x2="28348" y2="28472"/>
                        <a14:foregroundMark x1="28348" y1="28472" x2="26811" y2="29993"/>
                        <a14:foregroundMark x1="35020" y1="30357" x2="27852" y2="32672"/>
                        <a14:foregroundMark x1="27852" y1="32672" x2="27852" y2="32672"/>
                        <a14:foregroundMark x1="14590" y1="64575" x2="14137" y2="65906"/>
                        <a14:foregroundMark x1="16366" y1="59355" x2="15974" y2="60508"/>
                        <a14:foregroundMark x1="15051" y1="68923" x2="16642" y2="74173"/>
                        <a14:foregroundMark x1="16642" y1="74173" x2="36186" y2="82077"/>
                        <a14:foregroundMark x1="36186" y1="82077" x2="42956" y2="80159"/>
                        <a14:foregroundMark x1="42956" y1="80159" x2="46974" y2="75331"/>
                        <a14:foregroundMark x1="46974" y1="75331" x2="49082" y2="66733"/>
                        <a14:foregroundMark x1="49082" y1="66733" x2="45972" y2="59578"/>
                        <a14:foregroundMark x1="43377" y1="55819" x2="38021" y2="52183"/>
                        <a14:foregroundMark x1="38021" y1="52183" x2="29241" y2="50397"/>
                        <a14:foregroundMark x1="29241" y1="50397" x2="24435" y2="52259"/>
                        <a14:foregroundMark x1="13781" y1="67169" x2="13368" y2="69312"/>
                        <a14:foregroundMark x1="13368" y1="69312" x2="17783" y2="75728"/>
                        <a14:foregroundMark x1="17783" y1="75728" x2="17783" y2="75728"/>
                        <a14:foregroundMark x1="35144" y1="31019" x2="27654" y2="29993"/>
                        <a14:foregroundMark x1="27654" y1="29993" x2="29588" y2="38360"/>
                        <a14:foregroundMark x1="29588" y1="38360" x2="34846" y2="32143"/>
                        <a14:foregroundMark x1="34846" y1="32143" x2="35144" y2="30357"/>
                        <a14:foregroundMark x1="25047" y1="34042" x2="24242" y2="37311"/>
                        <a14:foregroundMark x1="23792" y1="36911" x2="26410" y2="46401"/>
                        <a14:foregroundMark x1="19112" y1="55779" x2="17659" y2="56845"/>
                        <a14:foregroundMark x1="17659" y1="56845" x2="17065" y2="58863"/>
                        <a14:foregroundMark x1="16374" y1="66455" x2="27108" y2="68287"/>
                        <a14:foregroundMark x1="27108" y1="68287" x2="31796" y2="63393"/>
                        <a14:foregroundMark x1="31796" y1="63393" x2="29638" y2="53770"/>
                        <a14:foregroundMark x1="29638" y1="53770" x2="26538" y2="50298"/>
                        <a14:foregroundMark x1="25322" y1="35417" x2="24975" y2="35747"/>
                        <a14:foregroundMark x1="13566" y1="71528" x2="16532" y2="64481"/>
                        <a14:foregroundMark x1="19204" y1="59889" x2="24430" y2="53935"/>
                        <a14:foregroundMark x1="24430" y1="53935" x2="30407" y2="64848"/>
                        <a14:foregroundMark x1="30407" y1="64848" x2="20759" y2="70767"/>
                        <a14:foregroundMark x1="20759" y1="70767" x2="17560" y2="64484"/>
                        <a14:foregroundMark x1="17560" y1="64484" x2="17560" y2="64484"/>
                        <a14:foregroundMark x1="26389" y1="39319" x2="26538" y2="36971"/>
                        <a14:foregroundMark x1="25570" y1="35417" x2="25422" y2="36243"/>
                        <a14:foregroundMark x1="25744" y1="36905" x2="25198" y2="40377"/>
                        <a14:backgroundMark x1="26959" y1="27414" x2="26174" y2="29721"/>
                        <a14:backgroundMark x1="25982" y1="49645" x2="26042" y2="50430"/>
                        <a14:backgroundMark x1="25735" y1="46396" x2="25801" y2="47265"/>
                        <a14:backgroundMark x1="23630" y1="50857" x2="18750" y2="51720"/>
                        <a14:backgroundMark x1="26042" y1="50430" x2="25444" y2="50536"/>
                        <a14:backgroundMark x1="16951" y1="56493" x2="16245" y2="58366"/>
                        <a14:backgroundMark x1="18750" y1="51720" x2="17551" y2="54900"/>
                        <a14:backgroundMark x1="16245" y1="58366" x2="12401" y2="63095"/>
                        <a14:backgroundMark x1="12401" y1="63095" x2="10392" y2="71462"/>
                        <a14:backgroundMark x1="10392" y1="71462" x2="9226" y2="37632"/>
                        <a14:backgroundMark x1="9226" y1="37632" x2="17188" y2="30159"/>
                        <a14:backgroundMark x1="17188" y1="30159" x2="25099" y2="27414"/>
                        <a14:backgroundMark x1="25099" y1="27414" x2="26612" y2="29266"/>
                        <a14:backgroundMark x1="37649" y1="33962" x2="36161" y2="49140"/>
                        <a14:backgroundMark x1="36161" y1="49140" x2="42312" y2="52315"/>
                        <a14:backgroundMark x1="42312" y1="52315" x2="45933" y2="59226"/>
                        <a14:backgroundMark x1="45933" y1="59226" x2="51017" y2="51488"/>
                        <a14:backgroundMark x1="51017" y1="51488" x2="50818" y2="44345"/>
                        <a14:backgroundMark x1="50818" y1="44345" x2="44891" y2="42923"/>
                        <a14:backgroundMark x1="44891" y1="42923" x2="37773" y2="47950"/>
                        <a14:backgroundMark x1="37773" y1="47950" x2="42163" y2="52480"/>
                        <a14:backgroundMark x1="42163" y1="52480" x2="42237" y2="52315"/>
                        <a14:backgroundMark x1="37500" y1="42030" x2="36657" y2="49239"/>
                        <a14:backgroundMark x1="36657" y1="49239" x2="37922" y2="42857"/>
                        <a14:backgroundMark x1="24258" y1="41042" x2="24702" y2="46263"/>
                        <a14:backgroundMark x1="24702" y1="46263" x2="20437" y2="51190"/>
                        <a14:backgroundMark x1="20437" y1="51190" x2="14955" y2="47156"/>
                        <a14:backgroundMark x1="14955" y1="47156" x2="16989" y2="39220"/>
                        <a14:backgroundMark x1="16989" y1="39220" x2="23140" y2="38856"/>
                        <a14:backgroundMark x1="23140" y1="38856" x2="24926" y2="46296"/>
                        <a14:backgroundMark x1="24926" y1="46296" x2="24256" y2="48512"/>
                        <a14:backgroundMark x1="21113" y1="55244" x2="17124" y2="60973"/>
                        <a14:backgroundMark x1="17891" y1="55741" x2="19221" y2="50496"/>
                        <a14:backgroundMark x1="19221" y1="50496" x2="21764" y2="52900"/>
                        <a14:backgroundMark x1="21050" y1="55290" x2="17956" y2="59656"/>
                        <a14:backgroundMark x1="17956" y1="59656" x2="21907" y2="54662"/>
                        <a14:backgroundMark x1="46503" y1="84821" x2="40997" y2="82639"/>
                        <a14:backgroundMark x1="40997" y1="82639" x2="39484" y2="95139"/>
                        <a14:backgroundMark x1="39484" y1="95139" x2="46602" y2="90013"/>
                        <a14:backgroundMark x1="46602" y1="90013" x2="46305" y2="85549"/>
                        <a14:backgroundMark x1="42981" y1="85351" x2="40030" y2="94577"/>
                        <a14:backgroundMark x1="40030" y1="94577" x2="43155" y2="86243"/>
                        <a14:backgroundMark x1="43155" y1="86243" x2="43155" y2="85119"/>
                        <a14:backgroundMark x1="41989" y1="84821" x2="38889" y2="96098"/>
                        <a14:backgroundMark x1="38889" y1="96098" x2="41245" y2="89120"/>
                        <a14:backgroundMark x1="41245" y1="89120" x2="40427" y2="88029"/>
                        <a14:backgroundMark x1="15582" y1="66485" x2="13641" y2="70106"/>
                        <a14:backgroundMark x1="17204" y1="63456" x2="16580" y2="64621"/>
                        <a14:backgroundMark x1="18315" y1="61384" x2="17238" y2="63394"/>
                        <a14:backgroundMark x1="26364" y1="46362" x2="19642" y2="58907"/>
                        <a14:backgroundMark x1="13641" y1="70106" x2="12054" y2="63095"/>
                        <a14:backgroundMark x1="12054" y1="63095" x2="19444" y2="49967"/>
                        <a14:backgroundMark x1="19444" y1="49967" x2="24802" y2="45503"/>
                        <a14:backgroundMark x1="24802" y1="45503" x2="26166" y2="47784"/>
                        <a14:backgroundMark x1="25942" y1="48214" x2="21503" y2="54365"/>
                        <a14:backgroundMark x1="21503" y1="54365" x2="26910" y2="47222"/>
                        <a14:backgroundMark x1="22371" y1="53075" x2="14038" y2="67394"/>
                        <a14:backgroundMark x1="14038" y1="67394" x2="16245" y2="57804"/>
                        <a14:backgroundMark x1="16245" y1="57804" x2="20833" y2="50794"/>
                        <a14:backgroundMark x1="20833" y1="50794" x2="20114" y2="55919"/>
                        <a14:backgroundMark x1="20387" y1="55126" x2="14286" y2="64319"/>
                        <a14:backgroundMark x1="14286" y1="64319" x2="16766" y2="62103"/>
                        <a14:backgroundMark x1="20709" y1="53373" x2="15972" y2="53935"/>
                        <a14:backgroundMark x1="19866" y1="52910" x2="15079" y2="58433"/>
                        <a14:backgroundMark x1="15079" y1="58433" x2="13294" y2="66005"/>
                        <a14:backgroundMark x1="13294" y1="66005" x2="20883" y2="53009"/>
                        <a14:backgroundMark x1="20883" y1="53009" x2="19048" y2="52712"/>
                        <a14:backgroundMark x1="18378" y1="53340" x2="17733" y2="54200"/>
                        <a14:backgroundMark x1="17733" y1="54200" x2="17609" y2="54861"/>
                        <a14:backgroundMark x1="26314" y1="28935" x2="23289" y2="36739"/>
                        <a14:backgroundMark x1="23289" y1="36739" x2="18130" y2="40509"/>
                        <a14:backgroundMark x1="18130" y1="40509" x2="13765" y2="35813"/>
                        <a14:backgroundMark x1="13765" y1="35813" x2="21230" y2="27943"/>
                        <a14:backgroundMark x1="21230" y1="27943" x2="23537" y2="34623"/>
                        <a14:backgroundMark x1="23537" y1="34623" x2="21999" y2="40245"/>
                        <a14:backgroundMark x1="24082" y1="37169" x2="23810" y2="37632"/>
                      </a14:backgroundRemoval>
                    </a14:imgEffect>
                  </a14:imgLayer>
                </a14:imgProps>
              </a:ext>
            </a:extLst>
          </a:blip>
          <a:srcRect l="8333" t="22840" r="46574"/>
          <a:stretch/>
        </p:blipFill>
        <p:spPr>
          <a:xfrm>
            <a:off x="7485082" y="3969271"/>
            <a:ext cx="2785029" cy="357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4A289-3902-44DF-B44D-23A407711D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313" y1="56667" x2="40417" y2="65104"/>
                        <a14:foregroundMark x1="40417" y1="65104" x2="45313" y2="73125"/>
                        <a14:foregroundMark x1="45313" y1="73125" x2="53794" y2="74034"/>
                        <a14:foregroundMark x1="54712" y1="73993" x2="62813" y2="73125"/>
                        <a14:foregroundMark x1="62813" y1="73125" x2="45208" y2="57083"/>
                        <a14:backgroundMark x1="81563" y1="83333" x2="71875" y2="76458"/>
                        <a14:backgroundMark x1="71875" y1="76458" x2="56619" y2="75926"/>
                        <a14:backgroundMark x1="47938" y1="75761" x2="42813" y2="84167"/>
                        <a14:backgroundMark x1="42813" y1="84167" x2="59271" y2="86042"/>
                        <a14:backgroundMark x1="59271" y1="86042" x2="75417" y2="86042"/>
                        <a14:backgroundMark x1="75417" y1="86042" x2="79583" y2="80521"/>
                        <a14:backgroundMark x1="19063" y1="63750" x2="12812" y2="72604"/>
                        <a14:backgroundMark x1="12812" y1="72604" x2="12188" y2="63854"/>
                        <a14:backgroundMark x1="12188" y1="63854" x2="18750" y2="65000"/>
                        <a14:backgroundMark x1="75938" y1="84792" x2="69896" y2="79896"/>
                        <a14:backgroundMark x1="69896" y1="79896" x2="54896" y2="76042"/>
                        <a14:backgroundMark x1="54896" y1="76042" x2="48750" y2="82604"/>
                        <a14:backgroundMark x1="48750" y1="82604" x2="66458" y2="85938"/>
                        <a14:backgroundMark x1="66458" y1="85938" x2="76771" y2="83333"/>
                        <a14:backgroundMark x1="76771" y1="83333" x2="78125" y2="81875"/>
                        <a14:backgroundMark x1="59167" y1="24583" x2="61458" y2="31458"/>
                        <a14:backgroundMark x1="61458" y1="31458" x2="66458" y2="36563"/>
                        <a14:backgroundMark x1="66458" y1="36563" x2="71354" y2="21875"/>
                        <a14:backgroundMark x1="71354" y1="21875" x2="71458" y2="13438"/>
                        <a14:backgroundMark x1="71458" y1="13438" x2="62292" y2="11771"/>
                        <a14:backgroundMark x1="62292" y1="11771" x2="58542" y2="18333"/>
                        <a14:backgroundMark x1="58542" y1="18333" x2="58125" y2="25729"/>
                        <a14:backgroundMark x1="58125" y1="25729" x2="58229" y2="25833"/>
                      </a14:backgroundRemoval>
                    </a14:imgEffect>
                  </a14:imgLayer>
                </a14:imgProps>
              </a:ext>
            </a:extLst>
          </a:blip>
          <a:srcRect l="14432" t="14035" r="8222" b="25646"/>
          <a:stretch/>
        </p:blipFill>
        <p:spPr>
          <a:xfrm>
            <a:off x="5345907" y="5156363"/>
            <a:ext cx="3068170" cy="2392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EE10A1-86F0-4002-9036-C297B5C84AE4}"/>
              </a:ext>
            </a:extLst>
          </p:cNvPr>
          <p:cNvSpPr txBox="1"/>
          <p:nvPr/>
        </p:nvSpPr>
        <p:spPr>
          <a:xfrm>
            <a:off x="2320609" y="-2627187"/>
            <a:ext cx="6050594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저희를 소개합니다</a:t>
            </a:r>
            <a:endParaRPr lang="en-US" altLang="ko-KR" sz="1579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74DAD-8589-4997-A8E5-AEC2686A0E10}"/>
              </a:ext>
            </a:extLst>
          </p:cNvPr>
          <p:cNvSpPr txBox="1"/>
          <p:nvPr/>
        </p:nvSpPr>
        <p:spPr>
          <a:xfrm>
            <a:off x="906189" y="4361289"/>
            <a:ext cx="30283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38A4-3AB3-4BE6-835F-EF9C412EBCCC}"/>
              </a:ext>
            </a:extLst>
          </p:cNvPr>
          <p:cNvSpPr txBox="1"/>
          <p:nvPr/>
        </p:nvSpPr>
        <p:spPr>
          <a:xfrm>
            <a:off x="4407763" y="4582267"/>
            <a:ext cx="334341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7C137-81F9-4E8C-BA23-0744E6CB5F73}"/>
              </a:ext>
            </a:extLst>
          </p:cNvPr>
          <p:cNvSpPr txBox="1"/>
          <p:nvPr/>
        </p:nvSpPr>
        <p:spPr>
          <a:xfrm>
            <a:off x="8358475" y="3969270"/>
            <a:ext cx="2161692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B138C-982D-4DEC-A303-B75C908F7FD2}"/>
              </a:ext>
            </a:extLst>
          </p:cNvPr>
          <p:cNvSpPr txBox="1"/>
          <p:nvPr/>
        </p:nvSpPr>
        <p:spPr>
          <a:xfrm>
            <a:off x="6086660" y="5119467"/>
            <a:ext cx="252945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26DC60-26AE-4DD8-8D4C-E114CB05CF1C}"/>
              </a:ext>
            </a:extLst>
          </p:cNvPr>
          <p:cNvSpPr txBox="1"/>
          <p:nvPr/>
        </p:nvSpPr>
        <p:spPr>
          <a:xfrm>
            <a:off x="2791666" y="4836066"/>
            <a:ext cx="19124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처럼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Life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is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Boiled egg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EBF02-62FF-4523-AA3C-5A98BC9CD7C8}"/>
              </a:ext>
            </a:extLst>
          </p:cNvPr>
          <p:cNvSpPr txBox="1"/>
          <p:nvPr/>
        </p:nvSpPr>
        <p:spPr>
          <a:xfrm>
            <a:off x="407804" y="263874"/>
            <a:ext cx="3614851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 어차피 만날 건데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일찍 만난다고 </a:t>
            </a:r>
            <a:endParaRPr lang="en-US" altLang="ko-KR" sz="1052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많이 달라집니다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8A9C76-7666-4CEB-8408-B3F76DD6DD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198786" y="93037"/>
            <a:ext cx="236548" cy="4824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9F8D40-0526-42CA-A539-12A384285DF9}"/>
              </a:ext>
            </a:extLst>
          </p:cNvPr>
          <p:cNvSpPr/>
          <p:nvPr/>
        </p:nvSpPr>
        <p:spPr>
          <a:xfrm>
            <a:off x="1" y="-896"/>
            <a:ext cx="10691812" cy="4571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751F5D-2570-4074-A04B-D7625FABF352}"/>
              </a:ext>
            </a:extLst>
          </p:cNvPr>
          <p:cNvSpPr/>
          <p:nvPr/>
        </p:nvSpPr>
        <p:spPr>
          <a:xfrm rot="5400000">
            <a:off x="6893574" y="3744502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99A8D2-BF8D-4AA0-ACBD-90E8F0D7DEDD}"/>
              </a:ext>
            </a:extLst>
          </p:cNvPr>
          <p:cNvSpPr/>
          <p:nvPr/>
        </p:nvSpPr>
        <p:spPr>
          <a:xfrm rot="16200000">
            <a:off x="-3758465" y="3749368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8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159870" y="1020502"/>
            <a:ext cx="2524635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7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참고문헌</a:t>
            </a:r>
            <a:endParaRPr lang="en-US" altLang="ko-KR" sz="167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333023" y="1359234"/>
            <a:ext cx="9978949" cy="494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김민주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3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김민균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유형에 따라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OTT 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서비스의 개인화 추천 서비스가 관계강화 및 고객 충성도에 미치는 영향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…”, Journal of service research and studies v.8 no.4, 2018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pp31 – 51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김범준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배민트렌드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2021_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최규민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김상훈 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아레나 데이터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경진데회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노하우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위키북스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시스템의 전반적인 내용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Y.LAB, 2018.05.12, ‘https://yamalab.tistory.com/67’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“SVD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추천 시스템 구현하기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leebaro.tistory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2017.12.09, ‘https://url.kr/xwre2a’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은근 공감된다는 단어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‘.”,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instiz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2020, ‘https://www.instiz.net/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pt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/6688527?frompc=1’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이용자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지난해 한 달 평균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음식 주문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한겨레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2021.02.01, ‘https://url.kr/1keajf’.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스코페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왓챠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채용설명회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notion.so, ‘https://www.notion.so/23d561e222e04dd389bd9330bc8fae0c’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endParaRPr lang="en-US" altLang="ko-KR" sz="87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투명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(ppt7),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‘http://mk1101.makesplus.co.kr/’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검은색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‘https://youtube.com/36JvP5pw3po’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표지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현대카드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‘https://ccbblab.co.kr/134399/’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‘https://www.youtube.com/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watch?v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=i_bVAlEr-2g’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‘https://youtube.com/XZIwfrIMdn8’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‘https://youtube.com/kjQvjAXdW3Y’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Ppt6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‘https://url.kr/3nw1tj’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‘https://map.kakao.com/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더위 먹어서 입맛이 없나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어디가 아픈가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입맛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중앙일보 헬스미디어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2019.07.01, ‘https://jhealthmedia.joins.com/article/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artivle_view.asp?pno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=20592&amp;ispc=y’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증상 나타나면 반드시 병원 갈 것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고려대학교 구로병원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2017.10.20, ‘https://url.kr/8ha7sp’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우울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절망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m.ohmynews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qzadhb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침대 편안한 사진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img.freepik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‘https://url.kr/fwry6h’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극한 친구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우산을 씌워주는 모습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에이블뉴스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‘https://url.kr/63dipx’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가장 좋아하는 기회에 대한 명언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pss.kr, ‘https://ppss.kr/archives/65851’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덜어먹고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수저 위생 철저히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 시대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먹는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식사문화 바꾼다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dongA.com, ‘https://www.donga.com/news/Culture/article/all/20200922/103047777/1’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7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561" y="5416358"/>
            <a:ext cx="1681252" cy="119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98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705976"/>
                <a:gd name="connsiteY0" fmla="*/ 1107209 h 5536046"/>
                <a:gd name="connsiteX1" fmla="*/ 399418 w 5705976"/>
                <a:gd name="connsiteY1" fmla="*/ 1029704 h 5536046"/>
                <a:gd name="connsiteX2" fmla="*/ 855896 w 5705976"/>
                <a:gd name="connsiteY2" fmla="*/ 941128 h 5536046"/>
                <a:gd name="connsiteX3" fmla="*/ 1312374 w 5705976"/>
                <a:gd name="connsiteY3" fmla="*/ 852551 h 5536046"/>
                <a:gd name="connsiteX4" fmla="*/ 1882972 w 5705976"/>
                <a:gd name="connsiteY4" fmla="*/ 741830 h 5536046"/>
                <a:gd name="connsiteX5" fmla="*/ 2282390 w 5705976"/>
                <a:gd name="connsiteY5" fmla="*/ 664325 h 5536046"/>
                <a:gd name="connsiteX6" fmla="*/ 2967108 w 5705976"/>
                <a:gd name="connsiteY6" fmla="*/ 531460 h 5536046"/>
                <a:gd name="connsiteX7" fmla="*/ 3366526 w 5705976"/>
                <a:gd name="connsiteY7" fmla="*/ 453956 h 5536046"/>
                <a:gd name="connsiteX8" fmla="*/ 4051243 w 5705976"/>
                <a:gd name="connsiteY8" fmla="*/ 321091 h 5536046"/>
                <a:gd name="connsiteX9" fmla="*/ 4507721 w 5705976"/>
                <a:gd name="connsiteY9" fmla="*/ 232514 h 5536046"/>
                <a:gd name="connsiteX10" fmla="*/ 5078319 w 5705976"/>
                <a:gd name="connsiteY10" fmla="*/ 121793 h 5536046"/>
                <a:gd name="connsiteX11" fmla="*/ 5705976 w 5705976"/>
                <a:gd name="connsiteY11" fmla="*/ 0 h 5536046"/>
                <a:gd name="connsiteX12" fmla="*/ 5705976 w 5705976"/>
                <a:gd name="connsiteY12" fmla="*/ 608965 h 5536046"/>
                <a:gd name="connsiteX13" fmla="*/ 5705976 w 5705976"/>
                <a:gd name="connsiteY13" fmla="*/ 1107209 h 5536046"/>
                <a:gd name="connsiteX14" fmla="*/ 5705976 w 5705976"/>
                <a:gd name="connsiteY14" fmla="*/ 1494732 h 5536046"/>
                <a:gd name="connsiteX15" fmla="*/ 5705976 w 5705976"/>
                <a:gd name="connsiteY15" fmla="*/ 1992977 h 5536046"/>
                <a:gd name="connsiteX16" fmla="*/ 5705976 w 5705976"/>
                <a:gd name="connsiteY16" fmla="*/ 2380500 h 5536046"/>
                <a:gd name="connsiteX17" fmla="*/ 5705976 w 5705976"/>
                <a:gd name="connsiteY17" fmla="*/ 2823383 h 5536046"/>
                <a:gd name="connsiteX18" fmla="*/ 5705976 w 5705976"/>
                <a:gd name="connsiteY18" fmla="*/ 3432349 h 5536046"/>
                <a:gd name="connsiteX19" fmla="*/ 5705976 w 5705976"/>
                <a:gd name="connsiteY19" fmla="*/ 3985953 h 5536046"/>
                <a:gd name="connsiteX20" fmla="*/ 5705976 w 5705976"/>
                <a:gd name="connsiteY20" fmla="*/ 4539558 h 5536046"/>
                <a:gd name="connsiteX21" fmla="*/ 5705976 w 5705976"/>
                <a:gd name="connsiteY21" fmla="*/ 5536046 h 5536046"/>
                <a:gd name="connsiteX22" fmla="*/ 5306558 w 5705976"/>
                <a:gd name="connsiteY22" fmla="*/ 5536046 h 5536046"/>
                <a:gd name="connsiteX23" fmla="*/ 4621841 w 5705976"/>
                <a:gd name="connsiteY23" fmla="*/ 5536046 h 5536046"/>
                <a:gd name="connsiteX24" fmla="*/ 3994183 w 5705976"/>
                <a:gd name="connsiteY24" fmla="*/ 5536046 h 5536046"/>
                <a:gd name="connsiteX25" fmla="*/ 3309466 w 5705976"/>
                <a:gd name="connsiteY25" fmla="*/ 5536046 h 5536046"/>
                <a:gd name="connsiteX26" fmla="*/ 2910048 w 5705976"/>
                <a:gd name="connsiteY26" fmla="*/ 5536046 h 5536046"/>
                <a:gd name="connsiteX27" fmla="*/ 2339450 w 5705976"/>
                <a:gd name="connsiteY27" fmla="*/ 5536046 h 5536046"/>
                <a:gd name="connsiteX28" fmla="*/ 1940032 w 5705976"/>
                <a:gd name="connsiteY28" fmla="*/ 5536046 h 5536046"/>
                <a:gd name="connsiteX29" fmla="*/ 1540614 w 5705976"/>
                <a:gd name="connsiteY29" fmla="*/ 5536046 h 5536046"/>
                <a:gd name="connsiteX30" fmla="*/ 855896 w 5705976"/>
                <a:gd name="connsiteY30" fmla="*/ 5536046 h 5536046"/>
                <a:gd name="connsiteX31" fmla="*/ 0 w 5705976"/>
                <a:gd name="connsiteY31" fmla="*/ 5536046 h 5536046"/>
                <a:gd name="connsiteX32" fmla="*/ 0 w 5705976"/>
                <a:gd name="connsiteY32" fmla="*/ 4982441 h 5536046"/>
                <a:gd name="connsiteX33" fmla="*/ 0 w 5705976"/>
                <a:gd name="connsiteY33" fmla="*/ 4561702 h 5536046"/>
                <a:gd name="connsiteX34" fmla="*/ 0 w 5705976"/>
                <a:gd name="connsiteY34" fmla="*/ 4008097 h 5536046"/>
                <a:gd name="connsiteX35" fmla="*/ 0 w 5705976"/>
                <a:gd name="connsiteY35" fmla="*/ 3543069 h 5536046"/>
                <a:gd name="connsiteX36" fmla="*/ 0 w 5705976"/>
                <a:gd name="connsiteY36" fmla="*/ 3033753 h 5536046"/>
                <a:gd name="connsiteX37" fmla="*/ 0 w 5705976"/>
                <a:gd name="connsiteY37" fmla="*/ 2480148 h 5536046"/>
                <a:gd name="connsiteX38" fmla="*/ 0 w 5705976"/>
                <a:gd name="connsiteY38" fmla="*/ 1926544 h 5536046"/>
                <a:gd name="connsiteX39" fmla="*/ 0 w 5705976"/>
                <a:gd name="connsiteY39" fmla="*/ 1107209 h 553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05976" h="5536046" extrusionOk="0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742381"/>
                <a:gd name="connsiteY0" fmla="*/ 1181106 h 5905530"/>
                <a:gd name="connsiteX1" fmla="*/ 689086 w 5742381"/>
                <a:gd name="connsiteY1" fmla="*/ 1039373 h 5905530"/>
                <a:gd name="connsiteX2" fmla="*/ 1091052 w 5742381"/>
                <a:gd name="connsiteY2" fmla="*/ 956696 h 5905530"/>
                <a:gd name="connsiteX3" fmla="*/ 1665290 w 5742381"/>
                <a:gd name="connsiteY3" fmla="*/ 838585 h 5905530"/>
                <a:gd name="connsiteX4" fmla="*/ 2354376 w 5742381"/>
                <a:gd name="connsiteY4" fmla="*/ 696853 h 5905530"/>
                <a:gd name="connsiteX5" fmla="*/ 2928614 w 5742381"/>
                <a:gd name="connsiteY5" fmla="*/ 578742 h 5905530"/>
                <a:gd name="connsiteX6" fmla="*/ 3502852 w 5742381"/>
                <a:gd name="connsiteY6" fmla="*/ 460631 h 5905530"/>
                <a:gd name="connsiteX7" fmla="*/ 4019667 w 5742381"/>
                <a:gd name="connsiteY7" fmla="*/ 354332 h 5905530"/>
                <a:gd name="connsiteX8" fmla="*/ 4536481 w 5742381"/>
                <a:gd name="connsiteY8" fmla="*/ 248032 h 5905530"/>
                <a:gd name="connsiteX9" fmla="*/ 5110719 w 5742381"/>
                <a:gd name="connsiteY9" fmla="*/ 129922 h 5905530"/>
                <a:gd name="connsiteX10" fmla="*/ 5742381 w 5742381"/>
                <a:gd name="connsiteY10" fmla="*/ 0 h 5905530"/>
                <a:gd name="connsiteX11" fmla="*/ 5742381 w 5742381"/>
                <a:gd name="connsiteY11" fmla="*/ 590553 h 5905530"/>
                <a:gd name="connsiteX12" fmla="*/ 5742381 w 5742381"/>
                <a:gd name="connsiteY12" fmla="*/ 1299217 h 5905530"/>
                <a:gd name="connsiteX13" fmla="*/ 5742381 w 5742381"/>
                <a:gd name="connsiteY13" fmla="*/ 2007880 h 5905530"/>
                <a:gd name="connsiteX14" fmla="*/ 5742381 w 5742381"/>
                <a:gd name="connsiteY14" fmla="*/ 2657489 h 5905530"/>
                <a:gd name="connsiteX15" fmla="*/ 5742381 w 5742381"/>
                <a:gd name="connsiteY15" fmla="*/ 3248042 h 5905530"/>
                <a:gd name="connsiteX16" fmla="*/ 5742381 w 5742381"/>
                <a:gd name="connsiteY16" fmla="*/ 3779539 h 5905530"/>
                <a:gd name="connsiteX17" fmla="*/ 5742381 w 5742381"/>
                <a:gd name="connsiteY17" fmla="*/ 4192926 h 5905530"/>
                <a:gd name="connsiteX18" fmla="*/ 5742381 w 5742381"/>
                <a:gd name="connsiteY18" fmla="*/ 4842535 h 5905530"/>
                <a:gd name="connsiteX19" fmla="*/ 5742381 w 5742381"/>
                <a:gd name="connsiteY19" fmla="*/ 5905530 h 5905530"/>
                <a:gd name="connsiteX20" fmla="*/ 5053295 w 5742381"/>
                <a:gd name="connsiteY20" fmla="*/ 5905530 h 5905530"/>
                <a:gd name="connsiteX21" fmla="*/ 4364210 w 5742381"/>
                <a:gd name="connsiteY21" fmla="*/ 5905530 h 5905530"/>
                <a:gd name="connsiteX22" fmla="*/ 3904819 w 5742381"/>
                <a:gd name="connsiteY22" fmla="*/ 5905530 h 5905530"/>
                <a:gd name="connsiteX23" fmla="*/ 3502852 w 5742381"/>
                <a:gd name="connsiteY23" fmla="*/ 5905530 h 5905530"/>
                <a:gd name="connsiteX24" fmla="*/ 2813767 w 5742381"/>
                <a:gd name="connsiteY24" fmla="*/ 5905530 h 5905530"/>
                <a:gd name="connsiteX25" fmla="*/ 2124681 w 5742381"/>
                <a:gd name="connsiteY25" fmla="*/ 5905530 h 5905530"/>
                <a:gd name="connsiteX26" fmla="*/ 1435595 w 5742381"/>
                <a:gd name="connsiteY26" fmla="*/ 5905530 h 5905530"/>
                <a:gd name="connsiteX27" fmla="*/ 1033629 w 5742381"/>
                <a:gd name="connsiteY27" fmla="*/ 5905530 h 5905530"/>
                <a:gd name="connsiteX28" fmla="*/ 631662 w 5742381"/>
                <a:gd name="connsiteY28" fmla="*/ 5905530 h 5905530"/>
                <a:gd name="connsiteX29" fmla="*/ 0 w 5742381"/>
                <a:gd name="connsiteY29" fmla="*/ 5905530 h 5905530"/>
                <a:gd name="connsiteX30" fmla="*/ 0 w 5742381"/>
                <a:gd name="connsiteY30" fmla="*/ 5409465 h 5905530"/>
                <a:gd name="connsiteX31" fmla="*/ 0 w 5742381"/>
                <a:gd name="connsiteY31" fmla="*/ 4960645 h 5905530"/>
                <a:gd name="connsiteX32" fmla="*/ 0 w 5742381"/>
                <a:gd name="connsiteY32" fmla="*/ 4417336 h 5905530"/>
                <a:gd name="connsiteX33" fmla="*/ 0 w 5742381"/>
                <a:gd name="connsiteY33" fmla="*/ 3779539 h 5905530"/>
                <a:gd name="connsiteX34" fmla="*/ 0 w 5742381"/>
                <a:gd name="connsiteY34" fmla="*/ 3330719 h 5905530"/>
                <a:gd name="connsiteX35" fmla="*/ 0 w 5742381"/>
                <a:gd name="connsiteY35" fmla="*/ 2692922 h 5905530"/>
                <a:gd name="connsiteX36" fmla="*/ 0 w 5742381"/>
                <a:gd name="connsiteY36" fmla="*/ 2196857 h 5905530"/>
                <a:gd name="connsiteX37" fmla="*/ 0 w 5742381"/>
                <a:gd name="connsiteY37" fmla="*/ 1700793 h 5905530"/>
                <a:gd name="connsiteX38" fmla="*/ 0 w 5742381"/>
                <a:gd name="connsiteY38" fmla="*/ 1181106 h 59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42381" h="5905530" extrusionOk="0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71278" y="6281774"/>
            <a:ext cx="10620534" cy="50513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71278" y="752844"/>
            <a:ext cx="10620534" cy="52505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2965</TotalTime>
  <Words>3020</Words>
  <Application>Microsoft Office PowerPoint</Application>
  <PresentationFormat>사용자 지정</PresentationFormat>
  <Paragraphs>650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0" baseType="lpstr">
      <vt:lpstr>나눔손글씨 바른정신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dkfl4059@gmail.com</cp:lastModifiedBy>
  <cp:revision>156</cp:revision>
  <dcterms:created xsi:type="dcterms:W3CDTF">2021-07-12T14:47:02Z</dcterms:created>
  <dcterms:modified xsi:type="dcterms:W3CDTF">2021-07-15T21:05:41Z</dcterms:modified>
</cp:coreProperties>
</file>